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67" r:id="rId3"/>
    <p:sldId id="260" r:id="rId4"/>
    <p:sldId id="263" r:id="rId5"/>
    <p:sldId id="338" r:id="rId6"/>
    <p:sldId id="258" r:id="rId7"/>
    <p:sldId id="259" r:id="rId8"/>
    <p:sldId id="261" r:id="rId9"/>
    <p:sldId id="262" r:id="rId10"/>
    <p:sldId id="341" r:id="rId11"/>
    <p:sldId id="340" r:id="rId12"/>
    <p:sldId id="264" r:id="rId13"/>
    <p:sldId id="349" r:id="rId14"/>
    <p:sldId id="351" r:id="rId15"/>
    <p:sldId id="352" r:id="rId16"/>
    <p:sldId id="282" r:id="rId17"/>
    <p:sldId id="266" r:id="rId18"/>
    <p:sldId id="299" r:id="rId19"/>
    <p:sldId id="288" r:id="rId20"/>
    <p:sldId id="295" r:id="rId21"/>
    <p:sldId id="298" r:id="rId22"/>
    <p:sldId id="297" r:id="rId23"/>
    <p:sldId id="294" r:id="rId24"/>
    <p:sldId id="283" r:id="rId25"/>
    <p:sldId id="327" r:id="rId26"/>
    <p:sldId id="343" r:id="rId27"/>
    <p:sldId id="353" r:id="rId28"/>
    <p:sldId id="354" r:id="rId29"/>
    <p:sldId id="303" r:id="rId30"/>
    <p:sldId id="336" r:id="rId31"/>
    <p:sldId id="344" r:id="rId32"/>
    <p:sldId id="345" r:id="rId33"/>
    <p:sldId id="355" r:id="rId34"/>
    <p:sldId id="276" r:id="rId35"/>
    <p:sldId id="284" r:id="rId36"/>
    <p:sldId id="320" r:id="rId37"/>
    <p:sldId id="323" r:id="rId38"/>
    <p:sldId id="324" r:id="rId39"/>
    <p:sldId id="281" r:id="rId40"/>
    <p:sldId id="279" r:id="rId41"/>
    <p:sldId id="290" r:id="rId42"/>
    <p:sldId id="280" r:id="rId43"/>
    <p:sldId id="325" r:id="rId44"/>
    <p:sldId id="326" r:id="rId45"/>
    <p:sldId id="286" r:id="rId46"/>
    <p:sldId id="289" r:id="rId47"/>
    <p:sldId id="285" r:id="rId48"/>
    <p:sldId id="306" r:id="rId49"/>
    <p:sldId id="308" r:id="rId50"/>
    <p:sldId id="314" r:id="rId51"/>
    <p:sldId id="311" r:id="rId52"/>
    <p:sldId id="315" r:id="rId53"/>
    <p:sldId id="318" r:id="rId54"/>
    <p:sldId id="319" r:id="rId55"/>
    <p:sldId id="309" r:id="rId56"/>
    <p:sldId id="310"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1576" autoAdjust="0"/>
  </p:normalViewPr>
  <p:slideViewPr>
    <p:cSldViewPr snapToGrid="0">
      <p:cViewPr>
        <p:scale>
          <a:sx n="60" d="100"/>
          <a:sy n="60" d="100"/>
        </p:scale>
        <p:origin x="-2069" y="-85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29/06/2017</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not all remaining habitat can be preserved</a:t>
            </a:r>
          </a:p>
          <a:p>
            <a:r>
              <a:rPr lang="en-AU" dirty="0" smtClean="0"/>
              <a:t>- achieve conservation objectives for minimal cost</a:t>
            </a:r>
          </a:p>
          <a:p>
            <a:r>
              <a:rPr lang="en-AU" dirty="0" smtClean="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smtClean="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6</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DEB35AC-EDC9-4126-A288-688121FD5938}" type="slidenum">
              <a:rPr lang="en-AU" smtClean="0"/>
              <a:t>23</a:t>
            </a:fld>
            <a:endParaRPr lang="en-AU" dirty="0"/>
          </a:p>
        </p:txBody>
      </p:sp>
    </p:spTree>
    <p:extLst>
      <p:ext uri="{BB962C8B-B14F-4D97-AF65-F5344CB8AC3E}">
        <p14:creationId xmlns:p14="http://schemas.microsoft.com/office/powerpoint/2010/main" val="162581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26</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27</a:t>
            </a:fld>
            <a:endParaRPr lang="en-AU"/>
          </a:p>
        </p:txBody>
      </p:sp>
    </p:spTree>
    <p:extLst>
      <p:ext uri="{BB962C8B-B14F-4D97-AF65-F5344CB8AC3E}">
        <p14:creationId xmlns:p14="http://schemas.microsoft.com/office/powerpoint/2010/main" val="12461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28</a:t>
            </a:fld>
            <a:endParaRPr lang="en-AU"/>
          </a:p>
        </p:txBody>
      </p:sp>
    </p:spTree>
    <p:extLst>
      <p:ext uri="{BB962C8B-B14F-4D97-AF65-F5344CB8AC3E}">
        <p14:creationId xmlns:p14="http://schemas.microsoft.com/office/powerpoint/2010/main" val="1246150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7599"/>
            <a:ext cx="8305800" cy="1640756"/>
          </a:xfrm>
        </p:spPr>
        <p:txBody>
          <a:bodyPr>
            <a:noAutofit/>
          </a:bodyPr>
          <a:lstStyle/>
          <a:p>
            <a:r>
              <a:rPr lang="en-AU" b="1" dirty="0" smtClean="0">
                <a:solidFill>
                  <a:schemeClr val="tx1"/>
                </a:solidFill>
              </a:rPr>
              <a:t>Conserving evolutionary processes</a:t>
            </a:r>
            <a:endParaRPr lang="en-AU" b="1" dirty="0">
              <a:solidFill>
                <a:schemeClr val="tx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10" name="Picture 2" descr="Black And White Birds Silhouette Fresh HD Wallpap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25163" y="1689100"/>
            <a:ext cx="2720463" cy="1700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4693" t="4132" r="966" b="3051"/>
          <a:stretch/>
        </p:blipFill>
        <p:spPr bwMode="auto">
          <a:xfrm>
            <a:off x="381000" y="1657350"/>
            <a:ext cx="3048000" cy="3022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6336" t="11830" r="57036" b="75170"/>
          <a:stretch/>
        </p:blipFill>
        <p:spPr bwMode="auto">
          <a:xfrm>
            <a:off x="4000500" y="2956983"/>
            <a:ext cx="1143000" cy="42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677841" y="4795334"/>
            <a:ext cx="4466159" cy="369332"/>
          </a:xfrm>
          <a:prstGeom prst="rect">
            <a:avLst/>
          </a:prstGeom>
          <a:noFill/>
        </p:spPr>
        <p:txBody>
          <a:bodyPr wrap="none" rtlCol="0">
            <a:spAutoFit/>
          </a:bodyPr>
          <a:lstStyle/>
          <a:p>
            <a:r>
              <a:rPr lang="en-AU" dirty="0" smtClean="0"/>
              <a:t>Bunton </a:t>
            </a:r>
            <a:r>
              <a:rPr lang="en-AU" i="1" dirty="0" smtClean="0"/>
              <a:t>et al.</a:t>
            </a:r>
            <a:r>
              <a:rPr lang="en-AU" dirty="0" smtClean="0"/>
              <a:t> (2015) </a:t>
            </a:r>
            <a:r>
              <a:rPr lang="en-AU" i="1" dirty="0" smtClean="0"/>
              <a:t>21</a:t>
            </a:r>
            <a:r>
              <a:rPr lang="en-AU" i="1" baseline="30000" dirty="0" smtClean="0"/>
              <a:t>st</a:t>
            </a:r>
            <a:r>
              <a:rPr lang="en-AU" i="1" dirty="0" smtClean="0"/>
              <a:t> MODSIM</a:t>
            </a:r>
            <a:r>
              <a:rPr lang="en-AU" dirty="0" smtClean="0"/>
              <a:t>,</a:t>
            </a:r>
            <a:r>
              <a:rPr lang="en-AU" i="1" dirty="0" smtClean="0"/>
              <a:t> </a:t>
            </a:r>
            <a:r>
              <a:rPr lang="en-AU" dirty="0" smtClean="0"/>
              <a:t>1427-1433</a:t>
            </a:r>
            <a:endParaRPr lang="en-AU" dirty="0"/>
          </a:p>
        </p:txBody>
      </p:sp>
      <p:sp>
        <p:nvSpPr>
          <p:cNvPr id="8" name="AutoShape 2" descr="Image result for factory clip 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3" name="AutoShape 4" descr="Image result for factory clip 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5125"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7452" y="4240238"/>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51452" y="278924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52" y="2891102"/>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4319" y="130936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itle 1"/>
          <p:cNvSpPr txBox="1">
            <a:spLocks/>
          </p:cNvSpPr>
          <p:nvPr/>
        </p:nvSpPr>
        <p:spPr>
          <a:xfrm>
            <a:off x="457200" y="70507"/>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dirty="0" smtClean="0"/>
              <a:t>Reserve selection</a:t>
            </a:r>
            <a:endParaRPr lang="en-AU" dirty="0"/>
          </a:p>
        </p:txBody>
      </p:sp>
      <p:sp>
        <p:nvSpPr>
          <p:cNvPr id="22" name="TextBox 21"/>
          <p:cNvSpPr txBox="1"/>
          <p:nvPr/>
        </p:nvSpPr>
        <p:spPr>
          <a:xfrm>
            <a:off x="1169830" y="904618"/>
            <a:ext cx="2182970" cy="523220"/>
          </a:xfrm>
          <a:prstGeom prst="rect">
            <a:avLst/>
          </a:prstGeom>
          <a:noFill/>
        </p:spPr>
        <p:txBody>
          <a:bodyPr wrap="none" rtlCol="0">
            <a:spAutoFit/>
          </a:bodyPr>
          <a:lstStyle/>
          <a:p>
            <a:r>
              <a:rPr lang="en-AU" sz="2800" dirty="0"/>
              <a:t>I</a:t>
            </a:r>
            <a:r>
              <a:rPr lang="en-AU" sz="2800" dirty="0" smtClean="0"/>
              <a:t>nfrastructure</a:t>
            </a:r>
            <a:endParaRPr lang="en-AU" sz="2800" dirty="0"/>
          </a:p>
        </p:txBody>
      </p:sp>
      <p:sp>
        <p:nvSpPr>
          <p:cNvPr id="23" name="Up Arrow 22"/>
          <p:cNvSpPr/>
          <p:nvPr/>
        </p:nvSpPr>
        <p:spPr>
          <a:xfrm>
            <a:off x="685800" y="937628"/>
            <a:ext cx="457200" cy="457200"/>
          </a:xfrm>
          <a:prstGeom prs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9754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507"/>
            <a:ext cx="8229600" cy="857250"/>
          </a:xfrm>
        </p:spPr>
        <p:txBody>
          <a:bodyPr/>
          <a:lstStyle/>
          <a:p>
            <a:r>
              <a:rPr lang="en-AU" dirty="0" smtClean="0"/>
              <a:t>Reserve selection</a:t>
            </a:r>
            <a:endParaRPr lang="en-AU" dirty="0"/>
          </a:p>
        </p:txBody>
      </p:sp>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4693" t="4132" r="966" b="3051"/>
          <a:stretch/>
        </p:blipFill>
        <p:spPr bwMode="auto">
          <a:xfrm>
            <a:off x="381000" y="1657350"/>
            <a:ext cx="3048000" cy="3022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6336" t="11830" r="57036" b="75170"/>
          <a:stretch/>
        </p:blipFill>
        <p:spPr bwMode="auto">
          <a:xfrm>
            <a:off x="4000500" y="2956983"/>
            <a:ext cx="1143000" cy="42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5715000" y="1664759"/>
            <a:ext cx="3031067" cy="3007783"/>
            <a:chOff x="8686800" y="1727199"/>
            <a:chExt cx="3031067" cy="3007783"/>
          </a:xfrm>
        </p:grpSpPr>
        <p:pic>
          <p:nvPicPr>
            <p:cNvPr id="410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072" t="4486" r="52834" b="3154"/>
            <a:stretch/>
          </p:blipFill>
          <p:spPr bwMode="auto">
            <a:xfrm>
              <a:off x="8686800" y="1727199"/>
              <a:ext cx="3031067" cy="3007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0287000" y="1955799"/>
              <a:ext cx="1143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TextBox 6"/>
          <p:cNvSpPr txBox="1"/>
          <p:nvPr/>
        </p:nvSpPr>
        <p:spPr>
          <a:xfrm>
            <a:off x="4677841" y="4795334"/>
            <a:ext cx="4466159" cy="369332"/>
          </a:xfrm>
          <a:prstGeom prst="rect">
            <a:avLst/>
          </a:prstGeom>
          <a:noFill/>
        </p:spPr>
        <p:txBody>
          <a:bodyPr wrap="none" rtlCol="0">
            <a:spAutoFit/>
          </a:bodyPr>
          <a:lstStyle/>
          <a:p>
            <a:r>
              <a:rPr lang="en-AU" dirty="0" smtClean="0"/>
              <a:t>Bunton </a:t>
            </a:r>
            <a:r>
              <a:rPr lang="en-AU" i="1" dirty="0" smtClean="0"/>
              <a:t>et al.</a:t>
            </a:r>
            <a:r>
              <a:rPr lang="en-AU" dirty="0" smtClean="0"/>
              <a:t> (2015) </a:t>
            </a:r>
            <a:r>
              <a:rPr lang="en-AU" i="1" dirty="0" smtClean="0"/>
              <a:t>21</a:t>
            </a:r>
            <a:r>
              <a:rPr lang="en-AU" i="1" baseline="30000" dirty="0" smtClean="0"/>
              <a:t>st</a:t>
            </a:r>
            <a:r>
              <a:rPr lang="en-AU" i="1" dirty="0" smtClean="0"/>
              <a:t> MODSIM</a:t>
            </a:r>
            <a:r>
              <a:rPr lang="en-AU" dirty="0" smtClean="0"/>
              <a:t>,</a:t>
            </a:r>
            <a:r>
              <a:rPr lang="en-AU" i="1" dirty="0" smtClean="0"/>
              <a:t> </a:t>
            </a:r>
            <a:r>
              <a:rPr lang="en-AU" dirty="0" smtClean="0"/>
              <a:t>1427-1433</a:t>
            </a:r>
            <a:endParaRPr lang="en-AU" dirty="0"/>
          </a:p>
        </p:txBody>
      </p:sp>
      <p:sp>
        <p:nvSpPr>
          <p:cNvPr id="11" name="TextBox 10"/>
          <p:cNvSpPr txBox="1"/>
          <p:nvPr/>
        </p:nvSpPr>
        <p:spPr>
          <a:xfrm>
            <a:off x="6580030" y="904618"/>
            <a:ext cx="1882182" cy="523220"/>
          </a:xfrm>
          <a:prstGeom prst="rect">
            <a:avLst/>
          </a:prstGeom>
          <a:noFill/>
        </p:spPr>
        <p:txBody>
          <a:bodyPr wrap="none" rtlCol="0">
            <a:spAutoFit/>
          </a:bodyPr>
          <a:lstStyle/>
          <a:p>
            <a:r>
              <a:rPr lang="en-AU" sz="2800" dirty="0" smtClean="0"/>
              <a:t>Biodiversity</a:t>
            </a:r>
            <a:endParaRPr lang="en-AU" sz="2800" dirty="0"/>
          </a:p>
        </p:txBody>
      </p:sp>
      <p:sp>
        <p:nvSpPr>
          <p:cNvPr id="12" name="Up Arrow 11"/>
          <p:cNvSpPr/>
          <p:nvPr/>
        </p:nvSpPr>
        <p:spPr>
          <a:xfrm>
            <a:off x="6096000" y="937628"/>
            <a:ext cx="457200" cy="457200"/>
          </a:xfrm>
          <a:prstGeom prs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1169830" y="904618"/>
            <a:ext cx="2182970" cy="523220"/>
          </a:xfrm>
          <a:prstGeom prst="rect">
            <a:avLst/>
          </a:prstGeom>
          <a:noFill/>
        </p:spPr>
        <p:txBody>
          <a:bodyPr wrap="none" rtlCol="0">
            <a:spAutoFit/>
          </a:bodyPr>
          <a:lstStyle/>
          <a:p>
            <a:r>
              <a:rPr lang="en-AU" sz="2800" dirty="0"/>
              <a:t>I</a:t>
            </a:r>
            <a:r>
              <a:rPr lang="en-AU" sz="2800" dirty="0" smtClean="0"/>
              <a:t>nfrastructure</a:t>
            </a:r>
            <a:endParaRPr lang="en-AU" sz="2800" dirty="0"/>
          </a:p>
        </p:txBody>
      </p:sp>
      <p:sp>
        <p:nvSpPr>
          <p:cNvPr id="14" name="Up Arrow 13"/>
          <p:cNvSpPr/>
          <p:nvPr/>
        </p:nvSpPr>
        <p:spPr>
          <a:xfrm>
            <a:off x="685800" y="937628"/>
            <a:ext cx="457200" cy="457200"/>
          </a:xfrm>
          <a:prstGeom prst="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7452" y="4240238"/>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51452" y="278924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52" y="2891102"/>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4319" y="130936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36062" y="4242950"/>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60062" y="2791952"/>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12062" y="2893814"/>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p:nvPicPr>
        <p:blipFill>
          <a:blip r:embed="rId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42929" y="1312072"/>
            <a:ext cx="555096" cy="555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918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976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7678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84878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Evolutionary processes</a:t>
            </a:r>
            <a:endParaRPr lang="en-AU"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Freeform 2"/>
          <p:cNvSpPr/>
          <p:nvPr/>
        </p:nvSpPr>
        <p:spPr>
          <a:xfrm>
            <a:off x="3089564" y="3226366"/>
            <a:ext cx="4500475" cy="1304070"/>
          </a:xfrm>
          <a:custGeom>
            <a:avLst/>
            <a:gdLst>
              <a:gd name="connsiteX0" fmla="*/ 0 w 4500475"/>
              <a:gd name="connsiteY0" fmla="*/ 1304070 h 1304070"/>
              <a:gd name="connsiteX1" fmla="*/ 346363 w 4500475"/>
              <a:gd name="connsiteY1" fmla="*/ 874579 h 1304070"/>
              <a:gd name="connsiteX2" fmla="*/ 609600 w 4500475"/>
              <a:gd name="connsiteY2" fmla="*/ 43307 h 1304070"/>
              <a:gd name="connsiteX3" fmla="*/ 1773381 w 4500475"/>
              <a:gd name="connsiteY3" fmla="*/ 140289 h 1304070"/>
              <a:gd name="connsiteX4" fmla="*/ 2466109 w 4500475"/>
              <a:gd name="connsiteY4" fmla="*/ 334252 h 1304070"/>
              <a:gd name="connsiteX5" fmla="*/ 3172691 w 4500475"/>
              <a:gd name="connsiteY5" fmla="*/ 306543 h 1304070"/>
              <a:gd name="connsiteX6" fmla="*/ 3976254 w 4500475"/>
              <a:gd name="connsiteY6" fmla="*/ 237270 h 1304070"/>
              <a:gd name="connsiteX7" fmla="*/ 4433454 w 4500475"/>
              <a:gd name="connsiteY7" fmla="*/ 943852 h 1304070"/>
              <a:gd name="connsiteX8" fmla="*/ 4488872 w 4500475"/>
              <a:gd name="connsiteY8" fmla="*/ 1068543 h 130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0475" h="1304070">
                <a:moveTo>
                  <a:pt x="0" y="1304070"/>
                </a:moveTo>
                <a:cubicBezTo>
                  <a:pt x="122381" y="1194388"/>
                  <a:pt x="244763" y="1084706"/>
                  <a:pt x="346363" y="874579"/>
                </a:cubicBezTo>
                <a:cubicBezTo>
                  <a:pt x="447963" y="664452"/>
                  <a:pt x="371764" y="165689"/>
                  <a:pt x="609600" y="43307"/>
                </a:cubicBezTo>
                <a:cubicBezTo>
                  <a:pt x="847436" y="-79075"/>
                  <a:pt x="1463963" y="91798"/>
                  <a:pt x="1773381" y="140289"/>
                </a:cubicBezTo>
                <a:cubicBezTo>
                  <a:pt x="2082799" y="188780"/>
                  <a:pt x="2232891" y="306543"/>
                  <a:pt x="2466109" y="334252"/>
                </a:cubicBezTo>
                <a:cubicBezTo>
                  <a:pt x="2699327" y="361961"/>
                  <a:pt x="2921000" y="322707"/>
                  <a:pt x="3172691" y="306543"/>
                </a:cubicBezTo>
                <a:cubicBezTo>
                  <a:pt x="3424382" y="290379"/>
                  <a:pt x="3766127" y="131052"/>
                  <a:pt x="3976254" y="237270"/>
                </a:cubicBezTo>
                <a:cubicBezTo>
                  <a:pt x="4186381" y="343488"/>
                  <a:pt x="4348018" y="805306"/>
                  <a:pt x="4433454" y="943852"/>
                </a:cubicBezTo>
                <a:cubicBezTo>
                  <a:pt x="4518890" y="1082397"/>
                  <a:pt x="4503881" y="1075470"/>
                  <a:pt x="4488872" y="1068543"/>
                </a:cubicBezTo>
              </a:path>
            </a:pathLst>
          </a:custGeom>
          <a:noFill/>
          <a:ln w="76200">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336427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err="1" smtClean="0"/>
              <a:t>raptr</a:t>
            </a:r>
            <a:r>
              <a:rPr lang="en-AU" dirty="0" smtClean="0"/>
              <a:t>: representative and adequate </a:t>
            </a:r>
            <a:r>
              <a:rPr lang="en-AU" dirty="0"/>
              <a:t>p</a:t>
            </a:r>
            <a:r>
              <a:rPr lang="en-AU" dirty="0" smtClean="0"/>
              <a:t>rioritization </a:t>
            </a:r>
            <a:r>
              <a:rPr lang="en-AU" dirty="0"/>
              <a:t>t</a:t>
            </a:r>
            <a:r>
              <a:rPr lang="en-AU" dirty="0" smtClean="0"/>
              <a:t>oolkit in  </a:t>
            </a:r>
            <a:r>
              <a:rPr lang="en-AU" dirty="0" smtClean="0">
                <a:solidFill>
                  <a:schemeClr val="bg1"/>
                </a:solidFill>
              </a:rPr>
              <a:t>r</a:t>
            </a:r>
            <a:endParaRPr lang="en-AU" dirty="0">
              <a:solidFill>
                <a:schemeClr val="bg1"/>
              </a:solidFill>
            </a:endParaRPr>
          </a:p>
        </p:txBody>
      </p:sp>
      <p:pic>
        <p:nvPicPr>
          <p:cNvPr id="17410" name="Picture 2" descr="Image result for r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1" y="733425"/>
            <a:ext cx="533400" cy="4667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200" y="1581150"/>
            <a:ext cx="8229600" cy="3394472"/>
          </a:xfrm>
        </p:spPr>
        <p:txBody>
          <a:bodyPr>
            <a:normAutofit/>
          </a:bodyPr>
          <a:lstStyle/>
          <a:p>
            <a:pPr marL="742950" indent="-742950">
              <a:buFont typeface="+mj-lt"/>
              <a:buAutoNum type="arabicPeriod"/>
            </a:pPr>
            <a:r>
              <a:rPr lang="en-AU" dirty="0" smtClean="0"/>
              <a:t>Create a general reserve selection method to identify adequate and representative networks</a:t>
            </a:r>
          </a:p>
          <a:p>
            <a:pPr marL="742950" indent="-742950">
              <a:buFont typeface="+mj-lt"/>
              <a:buAutoNum type="arabicPeriod"/>
            </a:pPr>
            <a:endParaRPr lang="en-AU" dirty="0" smtClean="0"/>
          </a:p>
          <a:p>
            <a:pPr marL="742950" indent="-742950">
              <a:buFont typeface="+mj-lt"/>
              <a:buAutoNum type="arabicPeriod"/>
            </a:pPr>
            <a:r>
              <a:rPr lang="en-AU" dirty="0" smtClean="0"/>
              <a:t>Compare  solutions </a:t>
            </a:r>
            <a:r>
              <a:rPr lang="en-AU" dirty="0"/>
              <a:t>generated </a:t>
            </a:r>
            <a:r>
              <a:rPr lang="en-AU" dirty="0" smtClean="0"/>
              <a:t>to </a:t>
            </a:r>
            <a:r>
              <a:rPr lang="en-AU" dirty="0"/>
              <a:t>conventional reserve selection </a:t>
            </a:r>
            <a:r>
              <a:rPr lang="en-AU" dirty="0" smtClean="0"/>
              <a:t>methods</a:t>
            </a:r>
            <a:endParaRPr lang="en-AU" dirty="0"/>
          </a:p>
        </p:txBody>
      </p:sp>
      <p:sp>
        <p:nvSpPr>
          <p:cNvPr id="3" name="TextBox 2"/>
          <p:cNvSpPr txBox="1"/>
          <p:nvPr/>
        </p:nvSpPr>
        <p:spPr>
          <a:xfrm>
            <a:off x="2950573" y="4781550"/>
            <a:ext cx="6193427" cy="369332"/>
          </a:xfrm>
          <a:prstGeom prst="rect">
            <a:avLst/>
          </a:prstGeom>
          <a:noFill/>
        </p:spPr>
        <p:txBody>
          <a:bodyPr wrap="none" rtlCol="0">
            <a:spAutoFit/>
          </a:bodyPr>
          <a:lstStyle/>
          <a:p>
            <a:r>
              <a:rPr lang="en-AU" dirty="0" smtClean="0"/>
              <a:t>Hanson </a:t>
            </a:r>
            <a:r>
              <a:rPr lang="en-AU" i="1" dirty="0" smtClean="0"/>
              <a:t>et al.</a:t>
            </a:r>
            <a:r>
              <a:rPr lang="en-AU" dirty="0" smtClean="0"/>
              <a:t> (2017) </a:t>
            </a:r>
            <a:r>
              <a:rPr lang="en-AU" i="1" dirty="0" smtClean="0"/>
              <a:t>Methods in Ecology &amp; Evolution</a:t>
            </a:r>
            <a:r>
              <a:rPr lang="en-AU" dirty="0" smtClean="0"/>
              <a:t>, Accepted.</a:t>
            </a:r>
            <a:endParaRPr lang="en-AU" dirty="0"/>
          </a:p>
        </p:txBody>
      </p:sp>
    </p:spTree>
    <p:extLst>
      <p:ext uri="{BB962C8B-B14F-4D97-AF65-F5344CB8AC3E}">
        <p14:creationId xmlns:p14="http://schemas.microsoft.com/office/powerpoint/2010/main" val="21336445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Sampling a continuous space</a:t>
            </a:r>
            <a:endParaRPr lang="en-AU" dirty="0"/>
          </a:p>
        </p:txBody>
      </p:sp>
      <p:cxnSp>
        <p:nvCxnSpPr>
          <p:cNvPr id="15" name="Straight Connector 14"/>
          <p:cNvCxnSpPr/>
          <p:nvPr/>
        </p:nvCxnSpPr>
        <p:spPr>
          <a:xfrm>
            <a:off x="1066800" y="1123950"/>
            <a:ext cx="0" cy="3276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800" y="4400550"/>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29183" y="1195685"/>
            <a:ext cx="585417" cy="923330"/>
          </a:xfrm>
          <a:prstGeom prst="rect">
            <a:avLst/>
          </a:prstGeom>
          <a:noFill/>
        </p:spPr>
        <p:txBody>
          <a:bodyPr wrap="none" rtlCol="0">
            <a:spAutoFit/>
          </a:bodyPr>
          <a:lstStyle/>
          <a:p>
            <a:r>
              <a:rPr lang="en-AU" sz="5400" dirty="0" smtClean="0"/>
              <a:t>A</a:t>
            </a:r>
            <a:endParaRPr lang="en-AU" sz="5400" dirty="0"/>
          </a:p>
        </p:txBody>
      </p:sp>
      <p:sp>
        <p:nvSpPr>
          <p:cNvPr id="18" name="TextBox 17"/>
          <p:cNvSpPr txBox="1"/>
          <p:nvPr/>
        </p:nvSpPr>
        <p:spPr>
          <a:xfrm>
            <a:off x="2438400" y="1657350"/>
            <a:ext cx="561372" cy="923330"/>
          </a:xfrm>
          <a:prstGeom prst="rect">
            <a:avLst/>
          </a:prstGeom>
          <a:noFill/>
        </p:spPr>
        <p:txBody>
          <a:bodyPr wrap="none" rtlCol="0">
            <a:spAutoFit/>
          </a:bodyPr>
          <a:lstStyle/>
          <a:p>
            <a:r>
              <a:rPr lang="en-AU" sz="5400" dirty="0" smtClean="0"/>
              <a:t>B</a:t>
            </a:r>
          </a:p>
        </p:txBody>
      </p:sp>
      <p:sp>
        <p:nvSpPr>
          <p:cNvPr id="19" name="TextBox 18"/>
          <p:cNvSpPr txBox="1"/>
          <p:nvPr/>
        </p:nvSpPr>
        <p:spPr>
          <a:xfrm>
            <a:off x="4419600" y="2026682"/>
            <a:ext cx="553357" cy="923330"/>
          </a:xfrm>
          <a:prstGeom prst="rect">
            <a:avLst/>
          </a:prstGeom>
          <a:noFill/>
        </p:spPr>
        <p:txBody>
          <a:bodyPr wrap="none" rtlCol="0">
            <a:spAutoFit/>
          </a:bodyPr>
          <a:lstStyle/>
          <a:p>
            <a:r>
              <a:rPr lang="en-AU" sz="5400" dirty="0" smtClean="0"/>
              <a:t>C</a:t>
            </a:r>
            <a:endParaRPr lang="en-AU" sz="5400" dirty="0"/>
          </a:p>
        </p:txBody>
      </p:sp>
      <p:sp>
        <p:nvSpPr>
          <p:cNvPr id="20" name="TextBox 19"/>
          <p:cNvSpPr txBox="1"/>
          <p:nvPr/>
        </p:nvSpPr>
        <p:spPr>
          <a:xfrm>
            <a:off x="2057400" y="3181350"/>
            <a:ext cx="611065" cy="923330"/>
          </a:xfrm>
          <a:prstGeom prst="rect">
            <a:avLst/>
          </a:prstGeom>
          <a:noFill/>
        </p:spPr>
        <p:txBody>
          <a:bodyPr wrap="none" rtlCol="0">
            <a:spAutoFit/>
          </a:bodyPr>
          <a:lstStyle/>
          <a:p>
            <a:r>
              <a:rPr lang="en-AU" sz="5400" dirty="0" smtClean="0"/>
              <a:t>D</a:t>
            </a:r>
          </a:p>
        </p:txBody>
      </p:sp>
      <p:sp>
        <p:nvSpPr>
          <p:cNvPr id="21" name="TextBox 20"/>
          <p:cNvSpPr txBox="1"/>
          <p:nvPr/>
        </p:nvSpPr>
        <p:spPr>
          <a:xfrm rot="16200000">
            <a:off x="-839430" y="2453845"/>
            <a:ext cx="3025636" cy="584775"/>
          </a:xfrm>
          <a:prstGeom prst="rect">
            <a:avLst/>
          </a:prstGeom>
          <a:noFill/>
        </p:spPr>
        <p:txBody>
          <a:bodyPr wrap="none" rtlCol="0">
            <a:spAutoFit/>
          </a:bodyPr>
          <a:lstStyle/>
          <a:p>
            <a:r>
              <a:rPr lang="en-AU" sz="3200" dirty="0" smtClean="0"/>
              <a:t>Temperature (°C)</a:t>
            </a:r>
            <a:endParaRPr lang="en-AU" sz="3200" dirty="0"/>
          </a:p>
        </p:txBody>
      </p:sp>
      <p:sp>
        <p:nvSpPr>
          <p:cNvPr id="22" name="TextBox 21"/>
          <p:cNvSpPr txBox="1"/>
          <p:nvPr/>
        </p:nvSpPr>
        <p:spPr>
          <a:xfrm>
            <a:off x="2221891" y="4531837"/>
            <a:ext cx="2416815" cy="584775"/>
          </a:xfrm>
          <a:prstGeom prst="rect">
            <a:avLst/>
          </a:prstGeom>
          <a:noFill/>
        </p:spPr>
        <p:txBody>
          <a:bodyPr wrap="none" rtlCol="0">
            <a:spAutoFit/>
          </a:bodyPr>
          <a:lstStyle/>
          <a:p>
            <a:r>
              <a:rPr lang="en-AU" sz="3200" dirty="0" smtClean="0"/>
              <a:t>Rainfall (mm)</a:t>
            </a:r>
            <a:endParaRPr lang="en-AU" sz="3200" dirty="0"/>
          </a:p>
        </p:txBody>
      </p:sp>
    </p:spTree>
    <p:extLst>
      <p:ext uri="{BB962C8B-B14F-4D97-AF65-F5344CB8AC3E}">
        <p14:creationId xmlns:p14="http://schemas.microsoft.com/office/powerpoint/2010/main" val="1462784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Sampling a continuous space</a:t>
            </a:r>
            <a:endParaRPr lang="en-AU" dirty="0"/>
          </a:p>
        </p:txBody>
      </p:sp>
      <p:cxnSp>
        <p:nvCxnSpPr>
          <p:cNvPr id="5" name="Straight Connector 4"/>
          <p:cNvCxnSpPr/>
          <p:nvPr/>
        </p:nvCxnSpPr>
        <p:spPr>
          <a:xfrm>
            <a:off x="1066800" y="1123950"/>
            <a:ext cx="0" cy="3276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6800" y="4400550"/>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29183" y="1195685"/>
            <a:ext cx="585417" cy="923330"/>
          </a:xfrm>
          <a:prstGeom prst="rect">
            <a:avLst/>
          </a:prstGeom>
          <a:noFill/>
        </p:spPr>
        <p:txBody>
          <a:bodyPr wrap="none" rtlCol="0">
            <a:spAutoFit/>
          </a:bodyPr>
          <a:lstStyle/>
          <a:p>
            <a:r>
              <a:rPr lang="en-AU" sz="5400" dirty="0" smtClean="0">
                <a:solidFill>
                  <a:srgbClr val="00B050"/>
                </a:solidFill>
              </a:rPr>
              <a:t>A</a:t>
            </a:r>
            <a:endParaRPr lang="en-AU" sz="5400" dirty="0">
              <a:solidFill>
                <a:srgbClr val="00B050"/>
              </a:solidFill>
            </a:endParaRPr>
          </a:p>
        </p:txBody>
      </p:sp>
      <p:sp>
        <p:nvSpPr>
          <p:cNvPr id="9" name="TextBox 8"/>
          <p:cNvSpPr txBox="1"/>
          <p:nvPr/>
        </p:nvSpPr>
        <p:spPr>
          <a:xfrm>
            <a:off x="2438400" y="1657350"/>
            <a:ext cx="561372" cy="923330"/>
          </a:xfrm>
          <a:prstGeom prst="rect">
            <a:avLst/>
          </a:prstGeom>
          <a:noFill/>
        </p:spPr>
        <p:txBody>
          <a:bodyPr wrap="none" rtlCol="0">
            <a:spAutoFit/>
          </a:bodyPr>
          <a:lstStyle/>
          <a:p>
            <a:r>
              <a:rPr lang="en-AU" sz="5400" dirty="0" smtClean="0">
                <a:solidFill>
                  <a:srgbClr val="00B050"/>
                </a:solidFill>
              </a:rPr>
              <a:t>B</a:t>
            </a:r>
          </a:p>
        </p:txBody>
      </p:sp>
      <p:sp>
        <p:nvSpPr>
          <p:cNvPr id="10" name="TextBox 9"/>
          <p:cNvSpPr txBox="1"/>
          <p:nvPr/>
        </p:nvSpPr>
        <p:spPr>
          <a:xfrm>
            <a:off x="4419600" y="2026682"/>
            <a:ext cx="553357" cy="923330"/>
          </a:xfrm>
          <a:prstGeom prst="rect">
            <a:avLst/>
          </a:prstGeom>
          <a:noFill/>
        </p:spPr>
        <p:txBody>
          <a:bodyPr wrap="none" rtlCol="0">
            <a:spAutoFit/>
          </a:bodyPr>
          <a:lstStyle/>
          <a:p>
            <a:r>
              <a:rPr lang="en-AU" sz="5400" dirty="0" smtClean="0">
                <a:solidFill>
                  <a:srgbClr val="00B050"/>
                </a:solidFill>
              </a:rPr>
              <a:t>C</a:t>
            </a:r>
            <a:endParaRPr lang="en-AU" sz="5400" dirty="0">
              <a:solidFill>
                <a:srgbClr val="00B050"/>
              </a:solidFill>
            </a:endParaRPr>
          </a:p>
        </p:txBody>
      </p:sp>
      <p:sp>
        <p:nvSpPr>
          <p:cNvPr id="11" name="TextBox 10"/>
          <p:cNvSpPr txBox="1"/>
          <p:nvPr/>
        </p:nvSpPr>
        <p:spPr>
          <a:xfrm>
            <a:off x="2057400" y="3181350"/>
            <a:ext cx="611065" cy="923330"/>
          </a:xfrm>
          <a:prstGeom prst="rect">
            <a:avLst/>
          </a:prstGeom>
          <a:noFill/>
        </p:spPr>
        <p:txBody>
          <a:bodyPr wrap="none" rtlCol="0">
            <a:spAutoFit/>
          </a:bodyPr>
          <a:lstStyle/>
          <a:p>
            <a:r>
              <a:rPr lang="en-AU" sz="5400" dirty="0" smtClean="0"/>
              <a:t>D</a:t>
            </a:r>
          </a:p>
        </p:txBody>
      </p:sp>
      <p:sp>
        <p:nvSpPr>
          <p:cNvPr id="12" name="TextBox 11"/>
          <p:cNvSpPr txBox="1"/>
          <p:nvPr/>
        </p:nvSpPr>
        <p:spPr>
          <a:xfrm rot="16200000">
            <a:off x="-839430" y="2453845"/>
            <a:ext cx="3025636" cy="584775"/>
          </a:xfrm>
          <a:prstGeom prst="rect">
            <a:avLst/>
          </a:prstGeom>
          <a:noFill/>
        </p:spPr>
        <p:txBody>
          <a:bodyPr wrap="none" rtlCol="0">
            <a:spAutoFit/>
          </a:bodyPr>
          <a:lstStyle/>
          <a:p>
            <a:r>
              <a:rPr lang="en-AU" sz="3200" dirty="0" smtClean="0"/>
              <a:t>Temperature (°C)</a:t>
            </a:r>
            <a:endParaRPr lang="en-AU" sz="3200" dirty="0"/>
          </a:p>
        </p:txBody>
      </p:sp>
      <p:sp>
        <p:nvSpPr>
          <p:cNvPr id="14" name="TextBox 13"/>
          <p:cNvSpPr txBox="1"/>
          <p:nvPr/>
        </p:nvSpPr>
        <p:spPr>
          <a:xfrm>
            <a:off x="2221891" y="4531837"/>
            <a:ext cx="2416815" cy="584775"/>
          </a:xfrm>
          <a:prstGeom prst="rect">
            <a:avLst/>
          </a:prstGeom>
          <a:noFill/>
        </p:spPr>
        <p:txBody>
          <a:bodyPr wrap="none" rtlCol="0">
            <a:spAutoFit/>
          </a:bodyPr>
          <a:lstStyle/>
          <a:p>
            <a:r>
              <a:rPr lang="en-AU" sz="3200" dirty="0" smtClean="0"/>
              <a:t>Rainfall (mm)</a:t>
            </a:r>
            <a:endParaRPr lang="en-AU" sz="3200" dirty="0"/>
          </a:p>
        </p:txBody>
      </p:sp>
      <p:sp>
        <p:nvSpPr>
          <p:cNvPr id="13" name="TextBox 12"/>
          <p:cNvSpPr txBox="1"/>
          <p:nvPr/>
        </p:nvSpPr>
        <p:spPr>
          <a:xfrm>
            <a:off x="5391505" y="1428750"/>
            <a:ext cx="3676295" cy="523220"/>
          </a:xfrm>
          <a:prstGeom prst="rect">
            <a:avLst/>
          </a:prstGeom>
          <a:noFill/>
        </p:spPr>
        <p:txBody>
          <a:bodyPr wrap="square" rtlCol="0">
            <a:spAutoFit/>
          </a:bodyPr>
          <a:lstStyle/>
          <a:p>
            <a:r>
              <a:rPr lang="en-AU" sz="2800" dirty="0" smtClean="0"/>
              <a:t>Amount target = 75 %</a:t>
            </a:r>
            <a:endParaRPr lang="en-AU" sz="2800" dirty="0"/>
          </a:p>
        </p:txBody>
      </p:sp>
      <p:sp>
        <p:nvSpPr>
          <p:cNvPr id="15" name="TextBox 14"/>
          <p:cNvSpPr txBox="1"/>
          <p:nvPr/>
        </p:nvSpPr>
        <p:spPr>
          <a:xfrm>
            <a:off x="5399972" y="3110522"/>
            <a:ext cx="3676295" cy="523220"/>
          </a:xfrm>
          <a:prstGeom prst="rect">
            <a:avLst/>
          </a:prstGeom>
          <a:noFill/>
        </p:spPr>
        <p:txBody>
          <a:bodyPr wrap="square" rtlCol="0">
            <a:spAutoFit/>
          </a:bodyPr>
          <a:lstStyle/>
          <a:p>
            <a:r>
              <a:rPr lang="en-AU" sz="2800" dirty="0" smtClean="0"/>
              <a:t>Space sampled = </a:t>
            </a:r>
            <a:r>
              <a:rPr lang="en-AU" sz="2800" dirty="0" smtClean="0">
                <a:solidFill>
                  <a:srgbClr val="FF0000"/>
                </a:solidFill>
              </a:rPr>
              <a:t>POOR</a:t>
            </a:r>
            <a:endParaRPr lang="en-AU" sz="2800" dirty="0">
              <a:solidFill>
                <a:srgbClr val="FF0000"/>
              </a:solidFill>
            </a:endParaRPr>
          </a:p>
        </p:txBody>
      </p:sp>
    </p:spTree>
    <p:extLst>
      <p:ext uri="{BB962C8B-B14F-4D97-AF65-F5344CB8AC3E}">
        <p14:creationId xmlns:p14="http://schemas.microsoft.com/office/powerpoint/2010/main" val="9056290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Sampling a continuous space</a:t>
            </a:r>
            <a:endParaRPr lang="en-AU" dirty="0"/>
          </a:p>
        </p:txBody>
      </p:sp>
      <p:cxnSp>
        <p:nvCxnSpPr>
          <p:cNvPr id="5" name="Straight Connector 4"/>
          <p:cNvCxnSpPr/>
          <p:nvPr/>
        </p:nvCxnSpPr>
        <p:spPr>
          <a:xfrm>
            <a:off x="1066800" y="1123950"/>
            <a:ext cx="0" cy="3276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6800" y="4400550"/>
            <a:ext cx="441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29183" y="1195685"/>
            <a:ext cx="585417" cy="923330"/>
          </a:xfrm>
          <a:prstGeom prst="rect">
            <a:avLst/>
          </a:prstGeom>
          <a:noFill/>
        </p:spPr>
        <p:txBody>
          <a:bodyPr wrap="none" rtlCol="0">
            <a:spAutoFit/>
          </a:bodyPr>
          <a:lstStyle/>
          <a:p>
            <a:r>
              <a:rPr lang="en-AU" sz="5400" dirty="0" smtClean="0">
                <a:solidFill>
                  <a:srgbClr val="00B050"/>
                </a:solidFill>
              </a:rPr>
              <a:t>A</a:t>
            </a:r>
            <a:endParaRPr lang="en-AU" sz="5400" dirty="0">
              <a:solidFill>
                <a:srgbClr val="00B050"/>
              </a:solidFill>
            </a:endParaRPr>
          </a:p>
        </p:txBody>
      </p:sp>
      <p:sp>
        <p:nvSpPr>
          <p:cNvPr id="9" name="TextBox 8"/>
          <p:cNvSpPr txBox="1"/>
          <p:nvPr/>
        </p:nvSpPr>
        <p:spPr>
          <a:xfrm>
            <a:off x="2438400" y="1657350"/>
            <a:ext cx="561372" cy="923330"/>
          </a:xfrm>
          <a:prstGeom prst="rect">
            <a:avLst/>
          </a:prstGeom>
          <a:noFill/>
        </p:spPr>
        <p:txBody>
          <a:bodyPr wrap="none" rtlCol="0">
            <a:spAutoFit/>
          </a:bodyPr>
          <a:lstStyle/>
          <a:p>
            <a:r>
              <a:rPr lang="en-AU" sz="5400" dirty="0" smtClean="0"/>
              <a:t>B</a:t>
            </a:r>
          </a:p>
        </p:txBody>
      </p:sp>
      <p:sp>
        <p:nvSpPr>
          <p:cNvPr id="10" name="TextBox 9"/>
          <p:cNvSpPr txBox="1"/>
          <p:nvPr/>
        </p:nvSpPr>
        <p:spPr>
          <a:xfrm>
            <a:off x="4419600" y="2026682"/>
            <a:ext cx="553357" cy="923330"/>
          </a:xfrm>
          <a:prstGeom prst="rect">
            <a:avLst/>
          </a:prstGeom>
          <a:noFill/>
        </p:spPr>
        <p:txBody>
          <a:bodyPr wrap="none" rtlCol="0">
            <a:spAutoFit/>
          </a:bodyPr>
          <a:lstStyle/>
          <a:p>
            <a:r>
              <a:rPr lang="en-AU" sz="5400" dirty="0" smtClean="0">
                <a:solidFill>
                  <a:srgbClr val="00B050"/>
                </a:solidFill>
              </a:rPr>
              <a:t>C</a:t>
            </a:r>
            <a:endParaRPr lang="en-AU" sz="5400" dirty="0">
              <a:solidFill>
                <a:srgbClr val="00B050"/>
              </a:solidFill>
            </a:endParaRPr>
          </a:p>
        </p:txBody>
      </p:sp>
      <p:sp>
        <p:nvSpPr>
          <p:cNvPr id="11" name="TextBox 10"/>
          <p:cNvSpPr txBox="1"/>
          <p:nvPr/>
        </p:nvSpPr>
        <p:spPr>
          <a:xfrm>
            <a:off x="2057400" y="3181350"/>
            <a:ext cx="611065" cy="923330"/>
          </a:xfrm>
          <a:prstGeom prst="rect">
            <a:avLst/>
          </a:prstGeom>
          <a:noFill/>
        </p:spPr>
        <p:txBody>
          <a:bodyPr wrap="none" rtlCol="0">
            <a:spAutoFit/>
          </a:bodyPr>
          <a:lstStyle/>
          <a:p>
            <a:r>
              <a:rPr lang="en-AU" sz="5400" dirty="0" smtClean="0">
                <a:solidFill>
                  <a:srgbClr val="00B050"/>
                </a:solidFill>
              </a:rPr>
              <a:t>D</a:t>
            </a:r>
          </a:p>
        </p:txBody>
      </p:sp>
      <p:sp>
        <p:nvSpPr>
          <p:cNvPr id="12" name="TextBox 11"/>
          <p:cNvSpPr txBox="1"/>
          <p:nvPr/>
        </p:nvSpPr>
        <p:spPr>
          <a:xfrm rot="16200000">
            <a:off x="-839430" y="2453845"/>
            <a:ext cx="3025636" cy="584775"/>
          </a:xfrm>
          <a:prstGeom prst="rect">
            <a:avLst/>
          </a:prstGeom>
          <a:noFill/>
        </p:spPr>
        <p:txBody>
          <a:bodyPr wrap="none" rtlCol="0">
            <a:spAutoFit/>
          </a:bodyPr>
          <a:lstStyle/>
          <a:p>
            <a:r>
              <a:rPr lang="en-AU" sz="3200" dirty="0" smtClean="0"/>
              <a:t>Temperature (°C)</a:t>
            </a:r>
            <a:endParaRPr lang="en-AU" sz="3200" dirty="0"/>
          </a:p>
        </p:txBody>
      </p:sp>
      <p:sp>
        <p:nvSpPr>
          <p:cNvPr id="14" name="TextBox 13"/>
          <p:cNvSpPr txBox="1"/>
          <p:nvPr/>
        </p:nvSpPr>
        <p:spPr>
          <a:xfrm>
            <a:off x="2221891" y="4531837"/>
            <a:ext cx="2416815" cy="584775"/>
          </a:xfrm>
          <a:prstGeom prst="rect">
            <a:avLst/>
          </a:prstGeom>
          <a:noFill/>
        </p:spPr>
        <p:txBody>
          <a:bodyPr wrap="none" rtlCol="0">
            <a:spAutoFit/>
          </a:bodyPr>
          <a:lstStyle/>
          <a:p>
            <a:r>
              <a:rPr lang="en-AU" sz="3200" dirty="0" smtClean="0"/>
              <a:t>Rainfall (mm)</a:t>
            </a:r>
            <a:endParaRPr lang="en-AU" sz="3200" dirty="0"/>
          </a:p>
        </p:txBody>
      </p:sp>
      <p:sp>
        <p:nvSpPr>
          <p:cNvPr id="3" name="&quot;No&quot; Symbol 2"/>
          <p:cNvSpPr/>
          <p:nvPr/>
        </p:nvSpPr>
        <p:spPr>
          <a:xfrm>
            <a:off x="2311780" y="1697230"/>
            <a:ext cx="814612" cy="88345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 name="TextBox 12"/>
          <p:cNvSpPr txBox="1"/>
          <p:nvPr/>
        </p:nvSpPr>
        <p:spPr>
          <a:xfrm>
            <a:off x="5391505" y="1428750"/>
            <a:ext cx="3676295" cy="523220"/>
          </a:xfrm>
          <a:prstGeom prst="rect">
            <a:avLst/>
          </a:prstGeom>
          <a:noFill/>
        </p:spPr>
        <p:txBody>
          <a:bodyPr wrap="square" rtlCol="0">
            <a:spAutoFit/>
          </a:bodyPr>
          <a:lstStyle/>
          <a:p>
            <a:r>
              <a:rPr lang="en-AU" sz="2800" dirty="0" smtClean="0"/>
              <a:t>Amount target = 75 %</a:t>
            </a:r>
            <a:endParaRPr lang="en-AU" sz="2800" dirty="0"/>
          </a:p>
        </p:txBody>
      </p:sp>
      <p:sp>
        <p:nvSpPr>
          <p:cNvPr id="15" name="TextBox 14"/>
          <p:cNvSpPr txBox="1"/>
          <p:nvPr/>
        </p:nvSpPr>
        <p:spPr>
          <a:xfrm>
            <a:off x="5399972" y="3110522"/>
            <a:ext cx="3676295" cy="523220"/>
          </a:xfrm>
          <a:prstGeom prst="rect">
            <a:avLst/>
          </a:prstGeom>
          <a:noFill/>
        </p:spPr>
        <p:txBody>
          <a:bodyPr wrap="square" rtlCol="0">
            <a:spAutoFit/>
          </a:bodyPr>
          <a:lstStyle/>
          <a:p>
            <a:r>
              <a:rPr lang="en-AU" sz="2800" dirty="0" smtClean="0"/>
              <a:t>Space target </a:t>
            </a:r>
            <a:r>
              <a:rPr lang="en-AU" sz="2800" dirty="0" smtClean="0"/>
              <a:t>= </a:t>
            </a:r>
            <a:r>
              <a:rPr lang="en-AU" sz="2800" dirty="0" smtClean="0">
                <a:solidFill>
                  <a:srgbClr val="00B050"/>
                </a:solidFill>
              </a:rPr>
              <a:t>GOOD</a:t>
            </a:r>
            <a:endParaRPr lang="en-AU" sz="2800" dirty="0">
              <a:solidFill>
                <a:srgbClr val="00B050"/>
              </a:solidFill>
            </a:endParaRPr>
          </a:p>
        </p:txBody>
      </p:sp>
    </p:spTree>
    <p:extLst>
      <p:ext uri="{BB962C8B-B14F-4D97-AF65-F5344CB8AC3E}">
        <p14:creationId xmlns:p14="http://schemas.microsoft.com/office/powerpoint/2010/main" val="1558357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2800" y="3744546"/>
            <a:ext cx="3778860" cy="1398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1158586"/>
            <a:ext cx="8229600" cy="3394472"/>
          </a:xfrm>
        </p:spPr>
        <p:txBody>
          <a:bodyPr>
            <a:normAutofit/>
          </a:bodyPr>
          <a:lstStyle/>
          <a:p>
            <a:r>
              <a:rPr lang="en-AU" dirty="0" smtClean="0"/>
              <a:t>Richard Fuller</a:t>
            </a:r>
          </a:p>
          <a:p>
            <a:r>
              <a:rPr lang="en-AU" dirty="0" smtClean="0"/>
              <a:t>Jonathan Rhodes</a:t>
            </a:r>
          </a:p>
          <a:p>
            <a:r>
              <a:rPr lang="en-AU" dirty="0" smtClean="0"/>
              <a:t>Cynthia Riginos</a:t>
            </a:r>
          </a:p>
          <a:p>
            <a:r>
              <a:rPr lang="en-AU" dirty="0"/>
              <a:t>Hugh Possingham</a:t>
            </a:r>
          </a:p>
          <a:p>
            <a:pPr marL="0" indent="0">
              <a:buNone/>
            </a:pPr>
            <a:endParaRPr lang="en-AU" dirty="0" smtClean="0"/>
          </a:p>
          <a:p>
            <a:endParaRPr lang="en-AU" dirty="0" smtClean="0"/>
          </a:p>
        </p:txBody>
      </p:sp>
      <p:sp>
        <p:nvSpPr>
          <p:cNvPr id="4" name="TextBox 3"/>
          <p:cNvSpPr txBox="1"/>
          <p:nvPr/>
        </p:nvSpPr>
        <p:spPr>
          <a:xfrm>
            <a:off x="4987637" y="1177635"/>
            <a:ext cx="4156364" cy="2616101"/>
          </a:xfrm>
          <a:prstGeom prst="rect">
            <a:avLst/>
          </a:prstGeom>
          <a:noFill/>
        </p:spPr>
        <p:txBody>
          <a:bodyPr wrap="square" rtlCol="0">
            <a:spAutoFit/>
          </a:bodyPr>
          <a:lstStyle/>
          <a:p>
            <a:pPr marL="457200" indent="-457200">
              <a:buFont typeface="Arial" panose="020B0604020202020204" pitchFamily="34" charset="0"/>
              <a:buChar char="•"/>
            </a:pPr>
            <a:r>
              <a:rPr lang="en-AU" sz="3200" dirty="0"/>
              <a:t>Stuart Butchart</a:t>
            </a:r>
            <a:endParaRPr lang="en-AU" sz="3200" dirty="0" smtClean="0"/>
          </a:p>
          <a:p>
            <a:pPr marL="457200" indent="-457200">
              <a:buFont typeface="Arial" panose="020B0604020202020204" pitchFamily="34" charset="0"/>
              <a:buChar char="•"/>
            </a:pPr>
            <a:r>
              <a:rPr lang="en-AU" sz="3200" dirty="0" smtClean="0"/>
              <a:t>Graeme </a:t>
            </a:r>
            <a:r>
              <a:rPr lang="en-AU" sz="3200" dirty="0"/>
              <a:t>Buchanan</a:t>
            </a:r>
          </a:p>
          <a:p>
            <a:pPr marL="457200" indent="-457200">
              <a:buFont typeface="Arial" panose="020B0604020202020204" pitchFamily="34" charset="0"/>
              <a:buChar char="•"/>
            </a:pPr>
            <a:r>
              <a:rPr lang="en-AU" sz="3200" dirty="0"/>
              <a:t>Carlo </a:t>
            </a:r>
            <a:r>
              <a:rPr lang="en-AU" sz="3200" dirty="0" smtClean="0"/>
              <a:t>Rondinini</a:t>
            </a:r>
            <a:endParaRPr lang="en-AU" sz="3200" dirty="0"/>
          </a:p>
          <a:p>
            <a:pPr marL="457200" indent="-457200">
              <a:buFont typeface="Arial" panose="020B0604020202020204" pitchFamily="34" charset="0"/>
              <a:buChar char="•"/>
            </a:pPr>
            <a:r>
              <a:rPr lang="en-AU" sz="3200" dirty="0" smtClean="0"/>
              <a:t>Francesco Ficetola</a:t>
            </a:r>
          </a:p>
          <a:p>
            <a:endParaRPr lang="en-AU" dirty="0"/>
          </a:p>
          <a:p>
            <a:endParaRPr lang="en-AU" b="1" dirty="0"/>
          </a:p>
        </p:txBody>
      </p:sp>
      <p:pic>
        <p:nvPicPr>
          <p:cNvPr id="12290" name="Picture 2" descr="Image result for ceed logo u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321" y="3744547"/>
            <a:ext cx="4024679" cy="13989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24" y="3744547"/>
            <a:ext cx="4832061" cy="137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
            <a:ext cx="8229600" cy="857250"/>
          </a:xfrm>
        </p:spPr>
        <p:txBody>
          <a:bodyPr/>
          <a:lstStyle/>
          <a:p>
            <a:r>
              <a:rPr lang="en-AU" dirty="0" smtClean="0"/>
              <a:t>Case study</a:t>
            </a:r>
            <a:endParaRPr lang="en-AU" dirty="0"/>
          </a:p>
        </p:txBody>
      </p:sp>
      <p:pic>
        <p:nvPicPr>
          <p:cNvPr id="4098" name="Picture 2" descr="C:\Users\jhanson\Downloads\unnamed-chunk-4-1.png"/>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735170" y="711617"/>
            <a:ext cx="7673660" cy="28776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345359" y="3729505"/>
            <a:ext cx="4750641" cy="1272854"/>
            <a:chOff x="1082233" y="5010772"/>
            <a:chExt cx="4750641" cy="1697138"/>
          </a:xfrm>
        </p:grpSpPr>
        <p:pic>
          <p:nvPicPr>
            <p:cNvPr id="4102" name="Picture 6" descr="http://www.actaplantarum.org/floraitaliae/download/file.php?id=999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233" y="5010772"/>
              <a:ext cx="2262851" cy="1697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estigianni.com/images/Varie/fiori/phyteumabetonicifolium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9286" y="5010772"/>
              <a:ext cx="2543588" cy="169713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6324600" y="4538849"/>
            <a:ext cx="2389565" cy="369332"/>
          </a:xfrm>
          <a:prstGeom prst="rect">
            <a:avLst/>
          </a:prstGeom>
          <a:noFill/>
        </p:spPr>
        <p:txBody>
          <a:bodyPr wrap="none" rtlCol="0">
            <a:spAutoFit/>
          </a:bodyPr>
          <a:lstStyle/>
          <a:p>
            <a:r>
              <a:rPr lang="en-AU" b="1" dirty="0" smtClean="0"/>
              <a:t>betony leaved rampion</a:t>
            </a:r>
            <a:endParaRPr lang="en-AU" b="1" dirty="0"/>
          </a:p>
        </p:txBody>
      </p:sp>
    </p:spTree>
    <p:extLst>
      <p:ext uri="{BB962C8B-B14F-4D97-AF65-F5344CB8AC3E}">
        <p14:creationId xmlns:p14="http://schemas.microsoft.com/office/powerpoint/2010/main" val="4041535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82556"/>
            <a:ext cx="8229600" cy="857250"/>
          </a:xfrm>
        </p:spPr>
        <p:txBody>
          <a:bodyPr/>
          <a:lstStyle/>
          <a:p>
            <a:r>
              <a:rPr lang="en-AU" dirty="0" smtClean="0"/>
              <a:t>Case study</a:t>
            </a:r>
            <a:endParaRPr lang="en-AU" dirty="0"/>
          </a:p>
        </p:txBody>
      </p:sp>
      <p:pic>
        <p:nvPicPr>
          <p:cNvPr id="5122" name="Picture 2" descr="C:\Users\jhanson\Downloads\unnamed-chunk-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519522"/>
            <a:ext cx="6120680" cy="45905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3400" y="2814777"/>
            <a:ext cx="7924800" cy="233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046917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82556"/>
            <a:ext cx="8229600" cy="857250"/>
          </a:xfrm>
        </p:spPr>
        <p:txBody>
          <a:bodyPr/>
          <a:lstStyle/>
          <a:p>
            <a:r>
              <a:rPr lang="en-AU" dirty="0" smtClean="0"/>
              <a:t>Case study</a:t>
            </a:r>
            <a:endParaRPr lang="en-AU" dirty="0"/>
          </a:p>
        </p:txBody>
      </p:sp>
      <p:pic>
        <p:nvPicPr>
          <p:cNvPr id="5122" name="Picture 2" descr="C:\Users\jhanson\Downloads\unnamed-chunk-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519522"/>
            <a:ext cx="6120680" cy="459051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flipV="1">
            <a:off x="3276600" y="1295335"/>
            <a:ext cx="3429000" cy="162241"/>
          </a:xfrm>
          <a:prstGeom prst="straightConnector1">
            <a:avLst/>
          </a:prstGeom>
          <a:ln w="57150">
            <a:solidFill>
              <a:srgbClr val="FF0707"/>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742269" y="1154575"/>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6781800" y="1331701"/>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2534856" y="3757980"/>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6934200" y="3632104"/>
            <a:ext cx="380960" cy="2517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Arrow Connector 12"/>
          <p:cNvCxnSpPr/>
          <p:nvPr/>
        </p:nvCxnSpPr>
        <p:spPr>
          <a:xfrm flipH="1">
            <a:off x="3006436" y="3757981"/>
            <a:ext cx="3851564" cy="125875"/>
          </a:xfrm>
          <a:prstGeom prst="straightConnector1">
            <a:avLst/>
          </a:prstGeom>
          <a:ln w="57150">
            <a:solidFill>
              <a:srgbClr val="FF0707"/>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438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618856" cy="3747864"/>
          </a:xfrm>
        </p:spPr>
        <p:txBody>
          <a:bodyPr>
            <a:normAutofit fontScale="85000" lnSpcReduction="20000"/>
          </a:bodyPr>
          <a:lstStyle/>
          <a:p>
            <a:r>
              <a:rPr lang="en-AU" dirty="0" smtClean="0"/>
              <a:t>new method to secure </a:t>
            </a:r>
            <a:r>
              <a:rPr lang="en-AU" dirty="0"/>
              <a:t>biodiversity </a:t>
            </a:r>
            <a:r>
              <a:rPr lang="en-AU" dirty="0" smtClean="0"/>
              <a:t>patterns &amp; processes</a:t>
            </a:r>
          </a:p>
          <a:p>
            <a:endParaRPr lang="en-AU" dirty="0" smtClean="0"/>
          </a:p>
          <a:p>
            <a:r>
              <a:rPr lang="en-AU" dirty="0" smtClean="0"/>
              <a:t>        package on CRAN</a:t>
            </a:r>
          </a:p>
          <a:p>
            <a:endParaRPr lang="en-AU" dirty="0"/>
          </a:p>
          <a:p>
            <a:r>
              <a:rPr lang="en-AU" dirty="0"/>
              <a:t>applied to any </a:t>
            </a:r>
            <a:r>
              <a:rPr lang="en-AU" dirty="0" smtClean="0"/>
              <a:t>system</a:t>
            </a:r>
          </a:p>
          <a:p>
            <a:pPr marL="0" indent="0">
              <a:buNone/>
            </a:pPr>
            <a:endParaRPr lang="en-AU" dirty="0"/>
          </a:p>
          <a:p>
            <a:r>
              <a:rPr lang="en-AU" dirty="0"/>
              <a:t>m</a:t>
            </a:r>
            <a:r>
              <a:rPr lang="en-AU" dirty="0" smtClean="0"/>
              <a:t>ore effective solutions</a:t>
            </a:r>
            <a:endParaRPr lang="en-AU" dirty="0"/>
          </a:p>
          <a:p>
            <a:endParaRPr lang="en-AU" dirty="0" smtClean="0"/>
          </a:p>
          <a:p>
            <a:endParaRPr lang="en-AU" dirty="0" smtClean="0"/>
          </a:p>
        </p:txBody>
      </p:sp>
      <p:pic>
        <p:nvPicPr>
          <p:cNvPr id="3074" name="Picture 2" descr="http://www.cohabitaire.com/wp-content/uploads/2010/05/Cohabitaire_Biodiversit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072" y="1198365"/>
            <a:ext cx="3937928" cy="18705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chgeharvard.org/sites/default/files/imagecache/hero_lrg_wide/hero-images/drag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6072" y="2891271"/>
            <a:ext cx="3937928" cy="10306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fauna-flora.org/wp-content/uploads/biodiversity-butterfl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6072" y="3902776"/>
            <a:ext cx="3923927" cy="12612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ww.r-project.org/logo/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598" y="2628475"/>
            <a:ext cx="561652" cy="36858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457200" y="133350"/>
            <a:ext cx="8229600" cy="857250"/>
          </a:xfrm>
        </p:spPr>
        <p:txBody>
          <a:bodyPr>
            <a:normAutofit/>
          </a:bodyPr>
          <a:lstStyle/>
          <a:p>
            <a:r>
              <a:rPr lang="en-AU" b="1" dirty="0" smtClean="0"/>
              <a:t>General reserve </a:t>
            </a:r>
            <a:r>
              <a:rPr lang="en-AU" b="1" dirty="0" smtClean="0"/>
              <a:t>selection problem</a:t>
            </a:r>
            <a:endParaRPr lang="en-AU" b="1" dirty="0"/>
          </a:p>
        </p:txBody>
      </p:sp>
    </p:spTree>
    <p:extLst>
      <p:ext uri="{BB962C8B-B14F-4D97-AF65-F5344CB8AC3E}">
        <p14:creationId xmlns:p14="http://schemas.microsoft.com/office/powerpoint/2010/main" val="2646260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1150"/>
            <a:ext cx="8229600" cy="1581149"/>
          </a:xfrm>
        </p:spPr>
        <p:txBody>
          <a:bodyPr>
            <a:normAutofit fontScale="90000"/>
          </a:bodyPr>
          <a:lstStyle/>
          <a:p>
            <a:r>
              <a:rPr lang="en-AU" dirty="0" smtClean="0"/>
              <a:t>Environmental and geographic variables are effective surrogates for conservation planning</a:t>
            </a:r>
            <a:endParaRPr lang="en-AU" dirty="0"/>
          </a:p>
        </p:txBody>
      </p:sp>
      <p:sp>
        <p:nvSpPr>
          <p:cNvPr id="3" name="TextBox 2"/>
          <p:cNvSpPr txBox="1"/>
          <p:nvPr/>
        </p:nvSpPr>
        <p:spPr>
          <a:xfrm>
            <a:off x="5702480" y="4781550"/>
            <a:ext cx="3441520" cy="369332"/>
          </a:xfrm>
          <a:prstGeom prst="rect">
            <a:avLst/>
          </a:prstGeom>
          <a:noFill/>
        </p:spPr>
        <p:txBody>
          <a:bodyPr wrap="none" rtlCol="0">
            <a:spAutoFit/>
          </a:bodyPr>
          <a:lstStyle/>
          <a:p>
            <a:r>
              <a:rPr lang="en-AU" dirty="0" smtClean="0"/>
              <a:t>Hanson </a:t>
            </a:r>
            <a:r>
              <a:rPr lang="en-AU" i="1" dirty="0" smtClean="0"/>
              <a:t>et al.</a:t>
            </a:r>
            <a:r>
              <a:rPr lang="en-AU" dirty="0" smtClean="0"/>
              <a:t> (2017) Under review.</a:t>
            </a:r>
            <a:endParaRPr lang="en-AU" dirty="0"/>
          </a:p>
        </p:txBody>
      </p:sp>
    </p:spTree>
    <p:extLst>
      <p:ext uri="{BB962C8B-B14F-4D97-AF65-F5344CB8AC3E}">
        <p14:creationId xmlns:p14="http://schemas.microsoft.com/office/powerpoint/2010/main" val="2874981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3810000" cy="857250"/>
          </a:xfrm>
        </p:spPr>
        <p:txBody>
          <a:bodyPr>
            <a:normAutofit fontScale="90000"/>
          </a:bodyPr>
          <a:lstStyle/>
          <a:p>
            <a:r>
              <a:rPr lang="en-AU" dirty="0" smtClean="0"/>
              <a:t>27 plant species</a:t>
            </a:r>
            <a:endParaRPr lang="en-AU" dirty="0"/>
          </a:p>
        </p:txBody>
      </p:sp>
      <p:sp>
        <p:nvSpPr>
          <p:cNvPr id="3" name="Content Placeholder 2"/>
          <p:cNvSpPr>
            <a:spLocks noGrp="1"/>
          </p:cNvSpPr>
          <p:nvPr>
            <p:ph idx="1"/>
          </p:nvPr>
        </p:nvSpPr>
        <p:spPr>
          <a:xfrm>
            <a:off x="457200" y="1581150"/>
            <a:ext cx="3810000" cy="3352799"/>
          </a:xfrm>
        </p:spPr>
        <p:txBody>
          <a:bodyPr>
            <a:normAutofit/>
          </a:bodyPr>
          <a:lstStyle/>
          <a:p>
            <a:r>
              <a:rPr lang="en-AU" sz="2800" dirty="0" smtClean="0"/>
              <a:t>Different dispersal modes</a:t>
            </a:r>
          </a:p>
          <a:p>
            <a:pPr marL="0" indent="0">
              <a:buNone/>
            </a:pPr>
            <a:endParaRPr lang="en-AU" sz="2800" dirty="0"/>
          </a:p>
          <a:p>
            <a:r>
              <a:rPr lang="en-AU" sz="2800" dirty="0" smtClean="0"/>
              <a:t>Different life-histories</a:t>
            </a:r>
          </a:p>
          <a:p>
            <a:pPr marL="0" indent="0">
              <a:buNone/>
            </a:pPr>
            <a:endParaRPr lang="en-AU" sz="2800" dirty="0"/>
          </a:p>
          <a:p>
            <a:r>
              <a:rPr lang="en-AU" sz="2800" dirty="0" smtClean="0"/>
              <a:t>Different niches</a:t>
            </a:r>
            <a:endParaRPr lang="en-AU" sz="2800" dirty="0"/>
          </a:p>
        </p:txBody>
      </p:sp>
      <p:pic>
        <p:nvPicPr>
          <p:cNvPr id="33794" name="Picture 2" descr="C:\Users\jhanson\Downloads\figs90\figs90\gs-unnamed-chunk-6-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0"/>
            <a:ext cx="4724400" cy="507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2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216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4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777118" y="2402102"/>
            <a:ext cx="6197600" cy="1317914"/>
            <a:chOff x="2565400" y="3082636"/>
            <a:chExt cx="6197600" cy="1317914"/>
          </a:xfrm>
        </p:grpSpPr>
        <p:pic>
          <p:nvPicPr>
            <p:cNvPr id="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6" t="33225" r="33248" b="33955"/>
            <a:stretch/>
          </p:blipFill>
          <p:spPr bwMode="auto">
            <a:xfrm>
              <a:off x="4724400" y="3158836"/>
              <a:ext cx="4038600" cy="1198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17281"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697980" y="3158836"/>
              <a:ext cx="45719" cy="1212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4648200" y="3082636"/>
              <a:ext cx="4114800" cy="76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962" b="67180"/>
            <a:stretch/>
          </p:blipFill>
          <p:spPr bwMode="auto">
            <a:xfrm>
              <a:off x="2678377" y="3158837"/>
              <a:ext cx="2009246" cy="11980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565400" y="3120737"/>
              <a:ext cx="2122223" cy="60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4684977" y="3128432"/>
              <a:ext cx="45719" cy="1272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3508826" y="973067"/>
            <a:ext cx="4048089" cy="1337812"/>
            <a:chOff x="3373354" y="990001"/>
            <a:chExt cx="4048089" cy="1337812"/>
          </a:xfrm>
        </p:grpSpPr>
        <p:grpSp>
          <p:nvGrpSpPr>
            <p:cNvPr id="32" name="Group 31"/>
            <p:cNvGrpSpPr/>
            <p:nvPr/>
          </p:nvGrpSpPr>
          <p:grpSpPr>
            <a:xfrm>
              <a:off x="3373354" y="990001"/>
              <a:ext cx="4048089" cy="1337812"/>
              <a:chOff x="-333393" y="581842"/>
              <a:chExt cx="4048089" cy="1337812"/>
            </a:xfrm>
          </p:grpSpPr>
          <p:grpSp>
            <p:nvGrpSpPr>
              <p:cNvPr id="27" name="Group 26"/>
              <p:cNvGrpSpPr/>
              <p:nvPr/>
            </p:nvGrpSpPr>
            <p:grpSpPr>
              <a:xfrm>
                <a:off x="-333393" y="689975"/>
                <a:ext cx="4021169" cy="1229679"/>
                <a:chOff x="1469993" y="1318260"/>
                <a:chExt cx="4021169" cy="1229679"/>
              </a:xfrm>
            </p:grpSpPr>
            <p:pic>
              <p:nvPicPr>
                <p:cNvPr id="28"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5" t="-939" r="33516" b="67252"/>
                <a:stretch/>
              </p:blipFill>
              <p:spPr bwMode="auto">
                <a:xfrm>
                  <a:off x="1469993" y="1318260"/>
                  <a:ext cx="4021169" cy="122967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429000" y="1385888"/>
                  <a:ext cx="45719" cy="1162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Rectangle 25"/>
              <p:cNvSpPr/>
              <p:nvPr/>
            </p:nvSpPr>
            <p:spPr>
              <a:xfrm>
                <a:off x="1085850" y="600075"/>
                <a:ext cx="61341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3141133" y="581842"/>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 name="Rectangle 36"/>
            <p:cNvSpPr/>
            <p:nvPr/>
          </p:nvSpPr>
          <p:spPr>
            <a:xfrm>
              <a:off x="6849978" y="1098134"/>
              <a:ext cx="132965" cy="41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Title 1"/>
          <p:cNvSpPr txBox="1">
            <a:spLocks/>
          </p:cNvSpPr>
          <p:nvPr/>
        </p:nvSpPr>
        <p:spPr>
          <a:xfrm>
            <a:off x="457200" y="74081"/>
            <a:ext cx="8229600" cy="85725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dirty="0" smtClean="0"/>
              <a:t>Map intra-specific genetic variation</a:t>
            </a:r>
            <a:endParaRPr lang="en-AU" b="1" dirty="0"/>
          </a:p>
        </p:txBody>
      </p:sp>
      <p:grpSp>
        <p:nvGrpSpPr>
          <p:cNvPr id="39" name="Group 38"/>
          <p:cNvGrpSpPr/>
          <p:nvPr/>
        </p:nvGrpSpPr>
        <p:grpSpPr>
          <a:xfrm>
            <a:off x="2878380" y="3644780"/>
            <a:ext cx="6126245" cy="1441672"/>
            <a:chOff x="-4182882" y="3579908"/>
            <a:chExt cx="6126245" cy="1441672"/>
          </a:xfrm>
        </p:grpSpPr>
        <p:pic>
          <p:nvPicPr>
            <p:cNvPr id="31"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41" t="33474" r="-42" b="33559"/>
            <a:stretch/>
          </p:blipFill>
          <p:spPr bwMode="auto">
            <a:xfrm>
              <a:off x="-4182882" y="3753139"/>
              <a:ext cx="2007034" cy="12033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2175848" y="3579908"/>
              <a:ext cx="4119211" cy="1376556"/>
              <a:chOff x="4800951" y="138873"/>
              <a:chExt cx="4119211" cy="1376556"/>
            </a:xfrm>
          </p:grpSpPr>
          <p:pic>
            <p:nvPicPr>
              <p:cNvPr id="30" name="Picture 2" descr="C:\Users\jhanson\Downloads\figs90\figs90\gs-unnamed-chunk-9-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88" r="33516" b="246"/>
              <a:stretch/>
            </p:blipFill>
            <p:spPr bwMode="auto">
              <a:xfrm>
                <a:off x="4876800" y="312104"/>
                <a:ext cx="4043362" cy="1203325"/>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309361" y="207038"/>
                <a:ext cx="622934" cy="33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8346599" y="138873"/>
                <a:ext cx="57356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4800951" y="274003"/>
                <a:ext cx="98074" cy="124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Rectangle 40"/>
            <p:cNvSpPr/>
            <p:nvPr/>
          </p:nvSpPr>
          <p:spPr>
            <a:xfrm>
              <a:off x="-2756377" y="3648074"/>
              <a:ext cx="629566" cy="278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151564" y="3676938"/>
              <a:ext cx="107060" cy="127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2285879" y="3648074"/>
              <a:ext cx="159068" cy="137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p:cNvSpPr txBox="1"/>
          <p:nvPr/>
        </p:nvSpPr>
        <p:spPr>
          <a:xfrm>
            <a:off x="289892" y="1340774"/>
            <a:ext cx="2369559" cy="584775"/>
          </a:xfrm>
          <a:prstGeom prst="rect">
            <a:avLst/>
          </a:prstGeom>
          <a:noFill/>
        </p:spPr>
        <p:txBody>
          <a:bodyPr wrap="none" rtlCol="0">
            <a:spAutoFit/>
          </a:bodyPr>
          <a:lstStyle/>
          <a:p>
            <a:r>
              <a:rPr lang="en-AU" sz="3200" i="1" dirty="0" err="1" smtClean="0"/>
              <a:t>Arabis</a:t>
            </a:r>
            <a:r>
              <a:rPr lang="en-AU" sz="3200" i="1" dirty="0" smtClean="0"/>
              <a:t> </a:t>
            </a:r>
            <a:r>
              <a:rPr lang="en-AU" sz="3200" i="1" dirty="0" err="1"/>
              <a:t>a</a:t>
            </a:r>
            <a:r>
              <a:rPr lang="en-AU" sz="3200" i="1" dirty="0" err="1" smtClean="0"/>
              <a:t>lpina</a:t>
            </a:r>
            <a:endParaRPr lang="en-AU" sz="3200" i="1" dirty="0"/>
          </a:p>
        </p:txBody>
      </p:sp>
      <p:pic>
        <p:nvPicPr>
          <p:cNvPr id="8194" name="Picture 2" descr="Arabis alp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1" y="2036234"/>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554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a:t>
            </a:r>
            <a:r>
              <a:rPr lang="en-AU" b="1" dirty="0" smtClean="0"/>
              <a:t>is the </a:t>
            </a:r>
            <a:r>
              <a:rPr lang="en-AU" b="1" dirty="0" smtClean="0"/>
              <a:t>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0" y="742950"/>
            <a:ext cx="3124200" cy="440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643810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2950"/>
          </a:xfrm>
        </p:spPr>
        <p:txBody>
          <a:bodyPr>
            <a:normAutofit fontScale="90000"/>
          </a:bodyPr>
          <a:lstStyle/>
          <a:p>
            <a:r>
              <a:rPr lang="en-AU" b="1" dirty="0" smtClean="0"/>
              <a:t>What </a:t>
            </a:r>
            <a:r>
              <a:rPr lang="en-AU" b="1" dirty="0" smtClean="0"/>
              <a:t>is the </a:t>
            </a:r>
            <a:r>
              <a:rPr lang="en-AU" b="1" dirty="0" smtClean="0"/>
              <a:t>relationship?</a:t>
            </a:r>
            <a:endParaRPr lang="en-AU" b="1" dirty="0"/>
          </a:p>
        </p:txBody>
      </p:sp>
      <p:pic>
        <p:nvPicPr>
          <p:cNvPr id="20481" name="Picture 1" descr="C:\Users\jhanson\Downloads\figs90\figs90\gs-unnamed-chunk-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819149"/>
            <a:ext cx="5715000" cy="423137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715000" y="409575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43540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79674" y="611156"/>
            <a:ext cx="7584652" cy="4618439"/>
            <a:chOff x="974272" y="1878581"/>
            <a:chExt cx="4588751" cy="2794178"/>
          </a:xfrm>
        </p:grpSpPr>
        <p:pic>
          <p:nvPicPr>
            <p:cNvPr id="6"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321" b="15107"/>
            <a:stretch/>
          </p:blipFill>
          <p:spPr bwMode="auto">
            <a:xfrm>
              <a:off x="1214967" y="2404533"/>
              <a:ext cx="411003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hanson\Downloads\figs90\figs90\gs-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 b="93667"/>
            <a:stretch/>
          </p:blipFill>
          <p:spPr bwMode="auto">
            <a:xfrm>
              <a:off x="1214967" y="2114357"/>
              <a:ext cx="4110038" cy="294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10343" y="2072022"/>
              <a:ext cx="104624" cy="22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974272" y="2041892"/>
              <a:ext cx="259746" cy="118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997632" y="2075488"/>
              <a:ext cx="393518" cy="412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4988332" y="1878581"/>
              <a:ext cx="393518" cy="320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716495" y="2041892"/>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445340" y="2021239"/>
              <a:ext cx="74390" cy="160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5287810" y="3293918"/>
              <a:ext cx="94040" cy="79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169505" y="4219494"/>
              <a:ext cx="393518" cy="453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3715380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4867005" y="677333"/>
            <a:ext cx="2752995" cy="428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4511405" y="4429026"/>
            <a:ext cx="2752995" cy="42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18034143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51029" y="759884"/>
            <a:ext cx="5346143" cy="4199663"/>
            <a:chOff x="1991761" y="1761792"/>
            <a:chExt cx="4049164" cy="3180821"/>
          </a:xfrm>
        </p:grpSpPr>
        <p:pic>
          <p:nvPicPr>
            <p:cNvPr id="18"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4" t="45055"/>
            <a:stretch/>
          </p:blipFill>
          <p:spPr bwMode="auto">
            <a:xfrm>
              <a:off x="2226733" y="1973459"/>
              <a:ext cx="3795692" cy="29691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5" b="96308"/>
            <a:stretch/>
          </p:blipFill>
          <p:spPr bwMode="auto">
            <a:xfrm>
              <a:off x="2110275" y="1761792"/>
              <a:ext cx="3930650" cy="2116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hanson\Downloads\figs90\figs90\gs-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68" r="95745" b="35532"/>
            <a:stretch/>
          </p:blipFill>
          <p:spPr bwMode="auto">
            <a:xfrm>
              <a:off x="1991761" y="2048931"/>
              <a:ext cx="167258" cy="209126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4511405" y="4429026"/>
            <a:ext cx="2752995" cy="42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p:cNvSpPr txBox="1">
            <a:spLocks/>
          </p:cNvSpPr>
          <p:nvPr/>
        </p:nvSpPr>
        <p:spPr>
          <a:xfrm>
            <a:off x="69273" y="27710"/>
            <a:ext cx="9019309" cy="81741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sz="3200" b="1" dirty="0" smtClean="0"/>
              <a:t>Can we make better decisions using surrogates?</a:t>
            </a:r>
            <a:endParaRPr lang="en-AU" sz="3200" b="1" dirty="0"/>
          </a:p>
        </p:txBody>
      </p:sp>
    </p:spTree>
    <p:extLst>
      <p:ext uri="{BB962C8B-B14F-4D97-AF65-F5344CB8AC3E}">
        <p14:creationId xmlns:p14="http://schemas.microsoft.com/office/powerpoint/2010/main" val="4866411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Surrogate performance</a:t>
            </a:r>
            <a:endParaRPr lang="en-AU" dirty="0"/>
          </a:p>
        </p:txBody>
      </p:sp>
      <p:sp>
        <p:nvSpPr>
          <p:cNvPr id="3" name="Content Placeholder 2"/>
          <p:cNvSpPr>
            <a:spLocks noGrp="1"/>
          </p:cNvSpPr>
          <p:nvPr>
            <p:ph idx="1"/>
          </p:nvPr>
        </p:nvSpPr>
        <p:spPr>
          <a:xfrm>
            <a:off x="457199" y="1283281"/>
            <a:ext cx="5624945" cy="3551958"/>
          </a:xfrm>
        </p:spPr>
        <p:txBody>
          <a:bodyPr>
            <a:normAutofit fontScale="92500" lnSpcReduction="20000"/>
          </a:bodyPr>
          <a:lstStyle/>
          <a:p>
            <a:r>
              <a:rPr lang="en-AU" dirty="0" smtClean="0"/>
              <a:t>Effective for most species</a:t>
            </a:r>
          </a:p>
          <a:p>
            <a:endParaRPr lang="en-AU" dirty="0"/>
          </a:p>
          <a:p>
            <a:r>
              <a:rPr lang="en-AU" dirty="0" smtClean="0"/>
              <a:t>Conventional methods </a:t>
            </a:r>
            <a:r>
              <a:rPr lang="en-AU" dirty="0" smtClean="0"/>
              <a:t>may capture </a:t>
            </a:r>
            <a:r>
              <a:rPr lang="en-AU" dirty="0" smtClean="0"/>
              <a:t>adaptive variation </a:t>
            </a:r>
          </a:p>
          <a:p>
            <a:endParaRPr lang="en-AU" dirty="0"/>
          </a:p>
          <a:p>
            <a:r>
              <a:rPr lang="en-AU" dirty="0" smtClean="0"/>
              <a:t>Performance of geographic  distances may depend on dispersal mechanisms</a:t>
            </a:r>
          </a:p>
          <a:p>
            <a:endParaRPr lang="en-AU" dirty="0"/>
          </a:p>
          <a:p>
            <a:endParaRPr lang="en-AU" dirty="0"/>
          </a:p>
        </p:txBody>
      </p:sp>
      <p:sp>
        <p:nvSpPr>
          <p:cNvPr id="4" name="AutoShape 2" descr="Image result for carex firm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268" name="Picture 4"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819" y="1259713"/>
            <a:ext cx="2840181" cy="233669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eum montan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19" y="3357823"/>
            <a:ext cx="2840182" cy="212739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campanula barba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8482" y="-4474009"/>
            <a:ext cx="2409934" cy="321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91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Global conservation of realized niches</a:t>
            </a:r>
            <a:endParaRPr lang="en-AU" dirty="0"/>
          </a:p>
        </p:txBody>
      </p:sp>
      <p:sp>
        <p:nvSpPr>
          <p:cNvPr id="3" name="Content Placeholder 2"/>
          <p:cNvSpPr>
            <a:spLocks noGrp="1"/>
          </p:cNvSpPr>
          <p:nvPr>
            <p:ph idx="1"/>
          </p:nvPr>
        </p:nvSpPr>
        <p:spPr/>
        <p:txBody>
          <a:bodyPr/>
          <a:lstStyle/>
          <a:p>
            <a:r>
              <a:rPr lang="en-AU" dirty="0" smtClean="0"/>
              <a:t>How well are species’ realized niches conserved in protected areas?</a:t>
            </a:r>
          </a:p>
          <a:p>
            <a:endParaRPr lang="en-AU" dirty="0"/>
          </a:p>
          <a:p>
            <a:r>
              <a:rPr lang="en-AU" dirty="0" smtClean="0"/>
              <a:t>Which places offer the greatest conservation benefit?</a:t>
            </a:r>
            <a:endParaRPr lang="en-AU" dirty="0"/>
          </a:p>
        </p:txBody>
      </p:sp>
      <p:sp>
        <p:nvSpPr>
          <p:cNvPr id="4" name="TextBox 3"/>
          <p:cNvSpPr txBox="1"/>
          <p:nvPr/>
        </p:nvSpPr>
        <p:spPr>
          <a:xfrm>
            <a:off x="6270535" y="4753840"/>
            <a:ext cx="2857449" cy="369332"/>
          </a:xfrm>
          <a:prstGeom prst="rect">
            <a:avLst/>
          </a:prstGeom>
          <a:noFill/>
        </p:spPr>
        <p:txBody>
          <a:bodyPr wrap="none" rtlCol="0">
            <a:spAutoFit/>
          </a:bodyPr>
          <a:lstStyle/>
          <a:p>
            <a:r>
              <a:rPr lang="en-AU" dirty="0" smtClean="0"/>
              <a:t>Hanson </a:t>
            </a:r>
            <a:r>
              <a:rPr lang="en-AU" i="1" dirty="0" smtClean="0"/>
              <a:t>et al.</a:t>
            </a:r>
            <a:r>
              <a:rPr lang="en-AU" dirty="0" smtClean="0"/>
              <a:t> (2017) </a:t>
            </a:r>
            <a:r>
              <a:rPr lang="en-AU" i="1" dirty="0" smtClean="0"/>
              <a:t>In prep</a:t>
            </a:r>
            <a:r>
              <a:rPr lang="en-AU" dirty="0" smtClean="0"/>
              <a:t>.</a:t>
            </a:r>
            <a:endParaRPr lang="en-AU"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417" r="66786"/>
          <a:stretch/>
        </p:blipFill>
        <p:spPr bwMode="auto">
          <a:xfrm>
            <a:off x="6248400" y="1522567"/>
            <a:ext cx="2514599"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5725" r="66447" b="49149"/>
          <a:stretch/>
        </p:blipFill>
        <p:spPr bwMode="auto">
          <a:xfrm>
            <a:off x="3276600" y="1527639"/>
            <a:ext cx="2514600"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366353" cy="461665"/>
          </a:xfrm>
          <a:prstGeom prst="rect">
            <a:avLst/>
          </a:prstGeom>
          <a:noFill/>
        </p:spPr>
        <p:txBody>
          <a:bodyPr wrap="none" rtlCol="0">
            <a:spAutoFit/>
          </a:bodyPr>
          <a:lstStyle/>
          <a:p>
            <a:r>
              <a:rPr lang="en-AU" sz="2400" dirty="0" smtClean="0"/>
              <a:t>Bulmer’s fruit bat</a:t>
            </a:r>
            <a:endParaRPr lang="en-AU" sz="2400" dirty="0"/>
          </a:p>
        </p:txBody>
      </p:sp>
      <p:sp>
        <p:nvSpPr>
          <p:cNvPr id="4" name="TextBox 3"/>
          <p:cNvSpPr txBox="1"/>
          <p:nvPr/>
        </p:nvSpPr>
        <p:spPr>
          <a:xfrm>
            <a:off x="3289139" y="4171950"/>
            <a:ext cx="2369559" cy="830997"/>
          </a:xfrm>
          <a:prstGeom prst="rect">
            <a:avLst/>
          </a:prstGeom>
          <a:noFill/>
        </p:spPr>
        <p:txBody>
          <a:bodyPr wrap="none" rtlCol="0">
            <a:spAutoFit/>
          </a:bodyPr>
          <a:lstStyle/>
          <a:p>
            <a:r>
              <a:rPr lang="en-AU" sz="2400" dirty="0" smtClean="0"/>
              <a:t>Niche variation </a:t>
            </a:r>
          </a:p>
          <a:p>
            <a:r>
              <a:rPr lang="en-AU" sz="2400" dirty="0" smtClean="0"/>
              <a:t>sampled = 0.01 %</a:t>
            </a:r>
            <a:endParaRPr lang="en-AU" sz="2400" dirty="0"/>
          </a:p>
        </p:txBody>
      </p:sp>
      <p:sp>
        <p:nvSpPr>
          <p:cNvPr id="5" name="TextBox 4"/>
          <p:cNvSpPr txBox="1"/>
          <p:nvPr/>
        </p:nvSpPr>
        <p:spPr>
          <a:xfrm>
            <a:off x="6629400" y="4171950"/>
            <a:ext cx="2369175" cy="830997"/>
          </a:xfrm>
          <a:prstGeom prst="rect">
            <a:avLst/>
          </a:prstGeom>
          <a:noFill/>
        </p:spPr>
        <p:txBody>
          <a:bodyPr wrap="none" rtlCol="0">
            <a:spAutoFit/>
          </a:bodyPr>
          <a:lstStyle/>
          <a:p>
            <a:r>
              <a:rPr lang="en-AU" sz="2400" dirty="0" smtClean="0"/>
              <a:t>Niche volume </a:t>
            </a:r>
          </a:p>
          <a:p>
            <a:r>
              <a:rPr lang="en-AU" sz="2400" dirty="0" smtClean="0"/>
              <a:t>protected  = 53 %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6626" name="Picture 2" descr="http://www.edgeofexistence.org/mammals/images/pics/aproteles_bulmerae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912" y="1646498"/>
            <a:ext cx="165735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452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341" t="52417" r="33318"/>
          <a:stretch/>
        </p:blipFill>
        <p:spPr bwMode="auto">
          <a:xfrm>
            <a:off x="6314954" y="1522567"/>
            <a:ext cx="2524246"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33860" t="5725" r="33448" b="49149"/>
          <a:stretch/>
        </p:blipFill>
        <p:spPr bwMode="auto">
          <a:xfrm>
            <a:off x="3352800" y="1527639"/>
            <a:ext cx="2450135"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Chinese giant </a:t>
            </a:r>
            <a:br>
              <a:rPr lang="en-AU" sz="2400" dirty="0" smtClean="0"/>
            </a:br>
            <a:r>
              <a:rPr lang="en-AU" sz="2400" dirty="0" smtClean="0"/>
              <a:t>salamander</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757101" cy="830997"/>
          </a:xfrm>
          <a:prstGeom prst="rect">
            <a:avLst/>
          </a:prstGeom>
          <a:noFill/>
        </p:spPr>
        <p:txBody>
          <a:bodyPr wrap="none" rtlCol="0">
            <a:spAutoFit/>
          </a:bodyPr>
          <a:lstStyle/>
          <a:p>
            <a:r>
              <a:rPr lang="en-AU" sz="2400" dirty="0" smtClean="0"/>
              <a:t>Niche volume </a:t>
            </a:r>
          </a:p>
          <a:p>
            <a:r>
              <a:rPr lang="en-AU" sz="2400" dirty="0" smtClean="0"/>
              <a:t>protected  = 14.01 %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7650" name="Picture 2" descr="Image result for chinese giant salama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160389"/>
            <a:ext cx="2898775" cy="163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822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representation metrics</a:t>
            </a:r>
            <a:endParaRPr lang="en-AU" dirty="0"/>
          </a:p>
        </p:txBody>
      </p:sp>
      <p:pic>
        <p:nvPicPr>
          <p:cNvPr id="12291" name="Picture 3" descr="C:\Users\jhanson\Documents\GitHub\realized-niche-conservation\code\rmarkdown\slides_files\figure-latex\unnamed-chunk-4-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394" t="52417" r="552"/>
          <a:stretch/>
        </p:blipFill>
        <p:spPr bwMode="auto">
          <a:xfrm>
            <a:off x="6400800" y="1522567"/>
            <a:ext cx="2502544" cy="257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jhanson\Documents\GitHub\realized-niche-conservation\code\rmarkdown\slides_files\figure-latex\unnamed-chunk-4-1.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67889" t="5725" r="605" b="49149"/>
          <a:stretch/>
        </p:blipFill>
        <p:spPr bwMode="auto">
          <a:xfrm>
            <a:off x="3352800" y="1527639"/>
            <a:ext cx="2361234" cy="2415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47750"/>
            <a:ext cx="2286000" cy="830997"/>
          </a:xfrm>
          <a:prstGeom prst="rect">
            <a:avLst/>
          </a:prstGeom>
          <a:noFill/>
        </p:spPr>
        <p:txBody>
          <a:bodyPr wrap="square" rtlCol="0">
            <a:spAutoFit/>
          </a:bodyPr>
          <a:lstStyle/>
          <a:p>
            <a:pPr algn="ctr"/>
            <a:r>
              <a:rPr lang="en-AU" sz="2400" dirty="0" smtClean="0"/>
              <a:t>Variegated</a:t>
            </a:r>
          </a:p>
          <a:p>
            <a:pPr algn="ctr"/>
            <a:r>
              <a:rPr lang="en-AU" sz="2400" dirty="0" smtClean="0"/>
              <a:t>tinamou</a:t>
            </a:r>
            <a:endParaRPr lang="en-AU" sz="2400" dirty="0"/>
          </a:p>
        </p:txBody>
      </p:sp>
      <p:sp>
        <p:nvSpPr>
          <p:cNvPr id="4" name="TextBox 3"/>
          <p:cNvSpPr txBox="1"/>
          <p:nvPr/>
        </p:nvSpPr>
        <p:spPr>
          <a:xfrm>
            <a:off x="3289139" y="4171950"/>
            <a:ext cx="2525050" cy="830997"/>
          </a:xfrm>
          <a:prstGeom prst="rect">
            <a:avLst/>
          </a:prstGeom>
          <a:noFill/>
        </p:spPr>
        <p:txBody>
          <a:bodyPr wrap="none" rtlCol="0">
            <a:spAutoFit/>
          </a:bodyPr>
          <a:lstStyle/>
          <a:p>
            <a:r>
              <a:rPr lang="en-AU" sz="2400" dirty="0" smtClean="0"/>
              <a:t>Niche variation </a:t>
            </a:r>
          </a:p>
          <a:p>
            <a:r>
              <a:rPr lang="en-AU" sz="2400" dirty="0" smtClean="0"/>
              <a:t>sampled = 98.22 %</a:t>
            </a:r>
            <a:endParaRPr lang="en-AU" sz="2400" dirty="0"/>
          </a:p>
        </p:txBody>
      </p:sp>
      <p:sp>
        <p:nvSpPr>
          <p:cNvPr id="5" name="TextBox 4"/>
          <p:cNvSpPr txBox="1"/>
          <p:nvPr/>
        </p:nvSpPr>
        <p:spPr>
          <a:xfrm>
            <a:off x="6324600" y="4171950"/>
            <a:ext cx="2757101" cy="830997"/>
          </a:xfrm>
          <a:prstGeom prst="rect">
            <a:avLst/>
          </a:prstGeom>
          <a:noFill/>
        </p:spPr>
        <p:txBody>
          <a:bodyPr wrap="none" rtlCol="0">
            <a:spAutoFit/>
          </a:bodyPr>
          <a:lstStyle/>
          <a:p>
            <a:r>
              <a:rPr lang="en-AU" sz="2400" dirty="0" smtClean="0"/>
              <a:t>Niche volume </a:t>
            </a:r>
          </a:p>
          <a:p>
            <a:r>
              <a:rPr lang="en-AU" sz="2400" dirty="0" smtClean="0"/>
              <a:t>protected  = 14.01 %</a:t>
            </a:r>
            <a:endParaRPr lang="en-AU" sz="2400" dirty="0"/>
          </a:p>
        </p:txBody>
      </p:sp>
      <p:sp>
        <p:nvSpPr>
          <p:cNvPr id="7" name="TextBox 6"/>
          <p:cNvSpPr txBox="1"/>
          <p:nvPr/>
        </p:nvSpPr>
        <p:spPr>
          <a:xfrm>
            <a:off x="3352800" y="1047750"/>
            <a:ext cx="2393732" cy="461665"/>
          </a:xfrm>
          <a:prstGeom prst="rect">
            <a:avLst/>
          </a:prstGeom>
          <a:noFill/>
        </p:spPr>
        <p:txBody>
          <a:bodyPr wrap="none" rtlCol="0">
            <a:spAutoFit/>
          </a:bodyPr>
          <a:lstStyle/>
          <a:p>
            <a:r>
              <a:rPr lang="en-AU" sz="2400" dirty="0" smtClean="0"/>
              <a:t>Geographic space</a:t>
            </a:r>
          </a:p>
        </p:txBody>
      </p:sp>
      <p:sp>
        <p:nvSpPr>
          <p:cNvPr id="9" name="TextBox 8"/>
          <p:cNvSpPr txBox="1"/>
          <p:nvPr/>
        </p:nvSpPr>
        <p:spPr>
          <a:xfrm>
            <a:off x="6781800" y="1047750"/>
            <a:ext cx="1681871" cy="461665"/>
          </a:xfrm>
          <a:prstGeom prst="rect">
            <a:avLst/>
          </a:prstGeom>
          <a:noFill/>
        </p:spPr>
        <p:txBody>
          <a:bodyPr wrap="none" rtlCol="0">
            <a:spAutoFit/>
          </a:bodyPr>
          <a:lstStyle/>
          <a:p>
            <a:r>
              <a:rPr lang="en-AU" sz="2400" dirty="0" smtClean="0"/>
              <a:t>Niche space</a:t>
            </a:r>
          </a:p>
        </p:txBody>
      </p:sp>
      <p:pic>
        <p:nvPicPr>
          <p:cNvPr id="28674" name="Picture 2" descr="https://s-media-cache-ak0.pinimg.com/736x/c1/18/c1/c118c1c30665e133fa4af4eb3f45073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885950"/>
            <a:ext cx="3044825" cy="202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772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niche representation</a:t>
            </a:r>
            <a:endParaRPr lang="en-AU" dirty="0"/>
          </a:p>
        </p:txBody>
      </p:sp>
      <p:pic>
        <p:nvPicPr>
          <p:cNvPr id="13315" name="Picture 3" descr="C:\Users\jhanson\Documents\GitHub\realized-niche-conservation\code\rmarkdown\slides_files\figure-latex\unnamed-chunk-5-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97" t="1848" r="1825" b="2346"/>
          <a:stretch/>
        </p:blipFill>
        <p:spPr bwMode="auto">
          <a:xfrm>
            <a:off x="127322" y="1194748"/>
            <a:ext cx="8819908" cy="335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427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Protected areas</a:t>
            </a:r>
            <a:endParaRPr lang="en-AU" dirty="0"/>
          </a:p>
        </p:txBody>
      </p:sp>
      <p:grpSp>
        <p:nvGrpSpPr>
          <p:cNvPr id="4" name="Group 3"/>
          <p:cNvGrpSpPr/>
          <p:nvPr/>
        </p:nvGrpSpPr>
        <p:grpSpPr>
          <a:xfrm>
            <a:off x="1342014" y="1047751"/>
            <a:ext cx="6201786" cy="3276600"/>
            <a:chOff x="1447800" y="1037035"/>
            <a:chExt cx="6459972" cy="3684191"/>
          </a:xfrm>
        </p:grpSpPr>
        <p:pic>
          <p:nvPicPr>
            <p:cNvPr id="16" name="Picture 2" descr="C:\Users\jhanson\Downloads\F2.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t="66867"/>
            <a:stretch/>
          </p:blipFill>
          <p:spPr bwMode="auto">
            <a:xfrm>
              <a:off x="1447800" y="1037035"/>
              <a:ext cx="6459972" cy="36841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0" y="1504950"/>
              <a:ext cx="457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TextBox 17"/>
          <p:cNvSpPr txBox="1"/>
          <p:nvPr/>
        </p:nvSpPr>
        <p:spPr>
          <a:xfrm>
            <a:off x="4793226" y="4765705"/>
            <a:ext cx="4350774" cy="369332"/>
          </a:xfrm>
          <a:prstGeom prst="rect">
            <a:avLst/>
          </a:prstGeom>
          <a:noFill/>
        </p:spPr>
        <p:txBody>
          <a:bodyPr wrap="square" rtlCol="0">
            <a:spAutoFit/>
          </a:bodyPr>
          <a:lstStyle/>
          <a:p>
            <a:r>
              <a:rPr lang="en-AU" dirty="0"/>
              <a:t>Runge </a:t>
            </a:r>
            <a:r>
              <a:rPr lang="en-AU" i="1" dirty="0" smtClean="0"/>
              <a:t>et al.</a:t>
            </a:r>
            <a:r>
              <a:rPr lang="en-AU" dirty="0" smtClean="0"/>
              <a:t> (2015) </a:t>
            </a:r>
            <a:r>
              <a:rPr lang="en-AU" i="1" dirty="0" smtClean="0"/>
              <a:t>Science</a:t>
            </a:r>
            <a:r>
              <a:rPr lang="en-AU" dirty="0"/>
              <a:t>, </a:t>
            </a:r>
            <a:r>
              <a:rPr lang="en-AU" b="1" dirty="0"/>
              <a:t>350</a:t>
            </a:r>
            <a:r>
              <a:rPr lang="en-AU" dirty="0"/>
              <a:t>: 1255-1258.</a:t>
            </a:r>
          </a:p>
        </p:txBody>
      </p:sp>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C:\Users\jhanson\Documents\GitHub\realized-niche-conservation\code\rmarkdown\slides_files\figure-latex\unnamed-chunk-6-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05" r="3125"/>
          <a:stretch/>
        </p:blipFill>
        <p:spPr bwMode="auto">
          <a:xfrm>
            <a:off x="495299" y="91672"/>
            <a:ext cx="8115301" cy="484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441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Species missing from protected areas</a:t>
            </a:r>
            <a:endParaRPr lang="en-AU" dirty="0"/>
          </a:p>
        </p:txBody>
      </p:sp>
      <p:sp>
        <p:nvSpPr>
          <p:cNvPr id="3" name="Content Placeholder 2"/>
          <p:cNvSpPr>
            <a:spLocks noGrp="1"/>
          </p:cNvSpPr>
          <p:nvPr>
            <p:ph idx="1"/>
          </p:nvPr>
        </p:nvSpPr>
        <p:spPr/>
        <p:txBody>
          <a:bodyPr/>
          <a:lstStyle/>
          <a:p>
            <a:endParaRPr lang="en-AU"/>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77925"/>
            <a:ext cx="8813238" cy="360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2803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variation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742"/>
          <a:stretch/>
        </p:blipFill>
        <p:spPr bwMode="auto">
          <a:xfrm>
            <a:off x="228599" y="1428750"/>
            <a:ext cx="8716939" cy="285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996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Niche volume benefit</a:t>
            </a:r>
            <a:endParaRPr lang="en-AU" dirty="0"/>
          </a:p>
        </p:txBody>
      </p:sp>
      <p:sp>
        <p:nvSpPr>
          <p:cNvPr id="3" name="Content Placeholder 2"/>
          <p:cNvSpPr>
            <a:spLocks noGrp="1"/>
          </p:cNvSpPr>
          <p:nvPr>
            <p:ph idx="1"/>
          </p:nvPr>
        </p:nvSpPr>
        <p:spPr/>
        <p:txBody>
          <a:bodyPr/>
          <a:lstStyle/>
          <a:p>
            <a:endParaRPr lang="en-AU"/>
          </a:p>
        </p:txBody>
      </p:sp>
      <p:pic>
        <p:nvPicPr>
          <p:cNvPr id="15364" name="Picture 4" descr="C:\Users\jhanson\Documents\GitHub\realized-niche-conservation\code\rmarkdown\slides_files\figure-latex\unnamed-chunk-7-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96"/>
          <a:stretch/>
        </p:blipFill>
        <p:spPr bwMode="auto">
          <a:xfrm>
            <a:off x="152399" y="1352550"/>
            <a:ext cx="8894539" cy="299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049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Global conservation of niches</a:t>
            </a:r>
            <a:endParaRPr lang="en-AU" dirty="0"/>
          </a:p>
        </p:txBody>
      </p:sp>
      <p:sp>
        <p:nvSpPr>
          <p:cNvPr id="3" name="Content Placeholder 2"/>
          <p:cNvSpPr>
            <a:spLocks noGrp="1"/>
          </p:cNvSpPr>
          <p:nvPr>
            <p:ph idx="1"/>
          </p:nvPr>
        </p:nvSpPr>
        <p:spPr>
          <a:xfrm>
            <a:off x="457200" y="1200151"/>
            <a:ext cx="5444836" cy="3394472"/>
          </a:xfrm>
        </p:spPr>
        <p:txBody>
          <a:bodyPr>
            <a:normAutofit lnSpcReduction="10000"/>
          </a:bodyPr>
          <a:lstStyle/>
          <a:p>
            <a:r>
              <a:rPr lang="en-AU" sz="3600" dirty="0" smtClean="0"/>
              <a:t>Geographic measures alone aren’t good enough</a:t>
            </a:r>
          </a:p>
          <a:p>
            <a:endParaRPr lang="en-AU" sz="3600" dirty="0" smtClean="0"/>
          </a:p>
          <a:p>
            <a:r>
              <a:rPr lang="en-AU" sz="3600" dirty="0" smtClean="0"/>
              <a:t>Protected </a:t>
            </a:r>
            <a:r>
              <a:rPr lang="en-AU" sz="3600" dirty="0" smtClean="0"/>
              <a:t>areas tend to be scattered across </a:t>
            </a:r>
            <a:r>
              <a:rPr lang="en-AU" sz="3600" dirty="0" smtClean="0"/>
              <a:t>species’ niches</a:t>
            </a:r>
            <a:endParaRPr lang="en-AU" sz="3600" dirty="0"/>
          </a:p>
        </p:txBody>
      </p:sp>
      <p:pic>
        <p:nvPicPr>
          <p:cNvPr id="13314"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6673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Take home messages</a:t>
            </a:r>
            <a:endParaRPr lang="en-AU" dirty="0"/>
          </a:p>
        </p:txBody>
      </p:sp>
      <p:sp>
        <p:nvSpPr>
          <p:cNvPr id="3" name="Content Placeholder 2"/>
          <p:cNvSpPr>
            <a:spLocks noGrp="1"/>
          </p:cNvSpPr>
          <p:nvPr>
            <p:ph idx="1"/>
          </p:nvPr>
        </p:nvSpPr>
        <p:spPr/>
        <p:txBody>
          <a:bodyPr>
            <a:normAutofit/>
          </a:bodyPr>
          <a:lstStyle/>
          <a:p>
            <a:r>
              <a:rPr lang="en-AU" dirty="0" smtClean="0"/>
              <a:t>If you </a:t>
            </a:r>
            <a:r>
              <a:rPr lang="en-AU" dirty="0" smtClean="0"/>
              <a:t>really want </a:t>
            </a:r>
            <a:r>
              <a:rPr lang="en-AU" dirty="0" smtClean="0"/>
              <a:t>it: you </a:t>
            </a:r>
            <a:r>
              <a:rPr lang="en-AU" dirty="0" smtClean="0"/>
              <a:t>need </a:t>
            </a:r>
            <a:r>
              <a:rPr lang="en-AU" dirty="0" smtClean="0"/>
              <a:t>to plan for it</a:t>
            </a:r>
          </a:p>
          <a:p>
            <a:endParaRPr lang="en-AU" dirty="0" smtClean="0"/>
          </a:p>
          <a:p>
            <a:r>
              <a:rPr lang="en-AU" dirty="0" smtClean="0"/>
              <a:t>Surrogates may work – but no guarantees</a:t>
            </a:r>
          </a:p>
          <a:p>
            <a:endParaRPr lang="en-AU" dirty="0"/>
          </a:p>
          <a:p>
            <a:r>
              <a:rPr lang="en-AU" dirty="0" smtClean="0"/>
              <a:t>Plug </a:t>
            </a:r>
            <a:r>
              <a:rPr lang="en-AU" dirty="0" smtClean="0"/>
              <a:t>the </a:t>
            </a:r>
            <a:r>
              <a:rPr lang="en-AU" dirty="0" smtClean="0"/>
              <a:t>gaps!</a:t>
            </a:r>
            <a:endParaRPr lang="en-AU" dirty="0" smtClean="0"/>
          </a:p>
        </p:txBody>
      </p:sp>
    </p:spTree>
    <p:extLst>
      <p:ext uri="{BB962C8B-B14F-4D97-AF65-F5344CB8AC3E}">
        <p14:creationId xmlns:p14="http://schemas.microsoft.com/office/powerpoint/2010/main" val="38470253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158763" cy="600962"/>
            <a:chOff x="162258" y="2132856"/>
            <a:chExt cx="5158763" cy="801283"/>
          </a:xfrm>
        </p:grpSpPr>
        <p:pic>
          <p:nvPicPr>
            <p:cNvPr id="4" name="Picture 3" descr="C:\Users\jhanson\Downloads\1467354717_githu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245265" cy="697627"/>
            </a:xfrm>
            <a:prstGeom prst="rect">
              <a:avLst/>
            </a:prstGeom>
            <a:noFill/>
          </p:spPr>
          <p:txBody>
            <a:bodyPr wrap="none" rtlCol="0">
              <a:spAutoFit/>
            </a:bodyPr>
            <a:lstStyle/>
            <a:p>
              <a:r>
                <a:rPr lang="en-AU" sz="2800" b="1" dirty="0" smtClean="0">
                  <a:solidFill>
                    <a:schemeClr val="bg1"/>
                  </a:solidFill>
                </a:rPr>
                <a:t>www.github/jeffreyhanson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1908572"/>
          </a:xfrm>
        </p:spPr>
        <p:txBody>
          <a:bodyPr>
            <a:normAutofit fontScale="90000"/>
          </a:bodyPr>
          <a:lstStyle/>
          <a:p>
            <a:r>
              <a:rPr lang="en-AU" dirty="0" smtClean="0"/>
              <a:t>Is habitat suitability an effective surrogate for gene flow in conservation planning?</a:t>
            </a:r>
            <a:endParaRPr lang="en-AU" dirty="0"/>
          </a:p>
        </p:txBody>
      </p:sp>
      <p:sp>
        <p:nvSpPr>
          <p:cNvPr id="4" name="TextBox 3"/>
          <p:cNvSpPr txBox="1"/>
          <p:nvPr/>
        </p:nvSpPr>
        <p:spPr>
          <a:xfrm>
            <a:off x="2656836" y="3409950"/>
            <a:ext cx="3296928" cy="584775"/>
          </a:xfrm>
          <a:prstGeom prst="rect">
            <a:avLst/>
          </a:prstGeom>
          <a:noFill/>
        </p:spPr>
        <p:txBody>
          <a:bodyPr wrap="none" rtlCol="0">
            <a:spAutoFit/>
          </a:bodyPr>
          <a:lstStyle/>
          <a:p>
            <a:r>
              <a:rPr lang="en-AU" sz="3200" dirty="0" smtClean="0"/>
              <a:t>Preliminary results</a:t>
            </a:r>
            <a:endParaRPr lang="en-AU" sz="3200" dirty="0"/>
          </a:p>
        </p:txBody>
      </p:sp>
      <p:pic>
        <p:nvPicPr>
          <p:cNvPr id="19460" name="Picture 4" descr="Image result for caution symbol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747" y="3447846"/>
            <a:ext cx="555253" cy="508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ution symbol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41844"/>
            <a:ext cx="568349" cy="52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91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Landscape resistance</a:t>
            </a:r>
            <a:endParaRPr lang="en-AU" dirty="0"/>
          </a:p>
        </p:txBody>
      </p:sp>
      <p:sp>
        <p:nvSpPr>
          <p:cNvPr id="4" name="TextBox 3"/>
          <p:cNvSpPr txBox="1"/>
          <p:nvPr/>
        </p:nvSpPr>
        <p:spPr>
          <a:xfrm>
            <a:off x="3810000" y="4765705"/>
            <a:ext cx="5334000" cy="369332"/>
          </a:xfrm>
          <a:prstGeom prst="rect">
            <a:avLst/>
          </a:prstGeom>
          <a:noFill/>
        </p:spPr>
        <p:txBody>
          <a:bodyPr wrap="square" rtlCol="0">
            <a:spAutoFit/>
          </a:bodyPr>
          <a:lstStyle/>
          <a:p>
            <a:r>
              <a:rPr lang="en-AU" dirty="0" smtClean="0"/>
              <a:t>Dudaniec </a:t>
            </a:r>
            <a:r>
              <a:rPr lang="en-AU" i="1" dirty="0" smtClean="0"/>
              <a:t>et al.</a:t>
            </a:r>
            <a:r>
              <a:rPr lang="en-AU" dirty="0" smtClean="0"/>
              <a:t> (2016) </a:t>
            </a:r>
            <a:r>
              <a:rPr lang="en-AU" i="1" dirty="0" smtClean="0"/>
              <a:t>Molecular Ecology</a:t>
            </a:r>
            <a:r>
              <a:rPr lang="en-AU" dirty="0" smtClean="0"/>
              <a:t>,</a:t>
            </a:r>
            <a:r>
              <a:rPr lang="en-AU" i="1" dirty="0" smtClean="0"/>
              <a:t> </a:t>
            </a:r>
            <a:r>
              <a:rPr lang="en-AU" b="1" dirty="0" smtClean="0"/>
              <a:t>25</a:t>
            </a:r>
            <a:r>
              <a:rPr lang="en-AU" dirty="0" smtClean="0"/>
              <a:t>: 470-486.</a:t>
            </a:r>
            <a:endParaRPr lang="en-AU" dirty="0"/>
          </a:p>
        </p:txBody>
      </p:sp>
    </p:spTree>
    <p:extLst>
      <p:ext uri="{BB962C8B-B14F-4D97-AF65-F5344CB8AC3E}">
        <p14:creationId xmlns:p14="http://schemas.microsoft.com/office/powerpoint/2010/main" val="2825304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505200" y="1756410"/>
            <a:ext cx="2133600" cy="2057400"/>
            <a:chOff x="3505200" y="1756410"/>
            <a:chExt cx="2133600" cy="2057400"/>
          </a:xfrm>
        </p:grpSpPr>
        <p:sp>
          <p:nvSpPr>
            <p:cNvPr id="67" name="Rectangle 66"/>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111" name="Straight Arrow Connector 110"/>
          <p:cNvCxnSpPr/>
          <p:nvPr/>
        </p:nvCxnSpPr>
        <p:spPr>
          <a:xfrm>
            <a:off x="37338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4267200" y="360616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856480" y="305181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4856480" y="25336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856480" y="2000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9" name="TextBox 128"/>
          <p:cNvSpPr txBox="1"/>
          <p:nvPr/>
        </p:nvSpPr>
        <p:spPr>
          <a:xfrm>
            <a:off x="3200400" y="1129040"/>
            <a:ext cx="2903936" cy="523220"/>
          </a:xfrm>
          <a:prstGeom prst="rect">
            <a:avLst/>
          </a:prstGeom>
          <a:noFill/>
        </p:spPr>
        <p:txBody>
          <a:bodyPr wrap="none" rtlCol="0">
            <a:spAutoFit/>
          </a:bodyPr>
          <a:lstStyle/>
          <a:p>
            <a:r>
              <a:rPr lang="en-AU" sz="2800" dirty="0" smtClean="0"/>
              <a:t>Dispersible habitat</a:t>
            </a:r>
            <a:endParaRPr lang="en-AU" sz="2800" dirty="0"/>
          </a:p>
        </p:txBody>
      </p:sp>
      <p:sp>
        <p:nvSpPr>
          <p:cNvPr id="130" name="TextBox 129"/>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1881683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Protected areas</a:t>
            </a:r>
            <a:endParaRPr lang="en-AU" dirty="0"/>
          </a:p>
        </p:txBody>
      </p:sp>
      <p:grpSp>
        <p:nvGrpSpPr>
          <p:cNvPr id="3" name="Group 2"/>
          <p:cNvGrpSpPr>
            <a:grpSpLocks/>
          </p:cNvGrpSpPr>
          <p:nvPr/>
        </p:nvGrpSpPr>
        <p:grpSpPr>
          <a:xfrm>
            <a:off x="1342800" y="1047600"/>
            <a:ext cx="6202800" cy="3276000"/>
            <a:chOff x="1676400" y="1581150"/>
            <a:chExt cx="5086350" cy="2967328"/>
          </a:xfrm>
        </p:grpSpPr>
        <p:pic>
          <p:nvPicPr>
            <p:cNvPr id="3074" name="Picture 2" descr="C:\Users\jhanson\Downloads\F2.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t="33078" b="33030"/>
            <a:stretch/>
          </p:blipFill>
          <p:spPr bwMode="auto">
            <a:xfrm>
              <a:off x="1676400" y="1581150"/>
              <a:ext cx="5086350" cy="29673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96065" y="1809750"/>
              <a:ext cx="457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 name="TextBox 7"/>
          <p:cNvSpPr txBox="1"/>
          <p:nvPr/>
        </p:nvSpPr>
        <p:spPr>
          <a:xfrm>
            <a:off x="4793226" y="4765705"/>
            <a:ext cx="4350774" cy="369332"/>
          </a:xfrm>
          <a:prstGeom prst="rect">
            <a:avLst/>
          </a:prstGeom>
          <a:noFill/>
        </p:spPr>
        <p:txBody>
          <a:bodyPr wrap="square" rtlCol="0">
            <a:spAutoFit/>
          </a:bodyPr>
          <a:lstStyle/>
          <a:p>
            <a:r>
              <a:rPr lang="en-AU" dirty="0"/>
              <a:t>Runge </a:t>
            </a:r>
            <a:r>
              <a:rPr lang="en-AU" i="1" dirty="0" smtClean="0"/>
              <a:t>et al.</a:t>
            </a:r>
            <a:r>
              <a:rPr lang="en-AU" dirty="0" smtClean="0"/>
              <a:t> (2015) </a:t>
            </a:r>
            <a:r>
              <a:rPr lang="en-AU" i="1" dirty="0" smtClean="0"/>
              <a:t>Science</a:t>
            </a:r>
            <a:r>
              <a:rPr lang="en-AU" dirty="0"/>
              <a:t>, </a:t>
            </a:r>
            <a:r>
              <a:rPr lang="en-AU" b="1" dirty="0"/>
              <a:t>350</a:t>
            </a:r>
            <a:r>
              <a:rPr lang="en-AU" dirty="0"/>
              <a:t>: 1255-1258.</a:t>
            </a:r>
          </a:p>
        </p:txBody>
      </p:sp>
    </p:spTree>
    <p:extLst>
      <p:ext uri="{BB962C8B-B14F-4D97-AF65-F5344CB8AC3E}">
        <p14:creationId xmlns:p14="http://schemas.microsoft.com/office/powerpoint/2010/main" val="27952562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Reserve selection</a:t>
            </a:r>
          </a:p>
        </p:txBody>
      </p:sp>
      <p:sp>
        <p:nvSpPr>
          <p:cNvPr id="5" name="Rectangle 4"/>
          <p:cNvSpPr/>
          <p:nvPr/>
        </p:nvSpPr>
        <p:spPr>
          <a:xfrm>
            <a:off x="2286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874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346200" y="17335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1905000" y="1733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286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874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346200" y="22669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1905000" y="2266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2286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87400" y="28003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13462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1905000" y="28003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2286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874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1346200" y="33337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1905000" y="3333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08966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117094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125222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13335000" y="358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10896600" y="1120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117094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25222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13335000" y="1120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108966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7094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12522200" y="1882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13335000" y="1882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108966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117094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12522200" y="2644140"/>
            <a:ext cx="609600" cy="6096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13335000" y="2644140"/>
            <a:ext cx="609600" cy="6096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p:cNvCxnSpPr/>
          <p:nvPr/>
        </p:nvCxnSpPr>
        <p:spPr>
          <a:xfrm>
            <a:off x="112014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2814300" y="22631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2039600" y="2981325"/>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2814300" y="1577340"/>
            <a:ext cx="0" cy="6096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14200" y="2186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0142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2827000" y="1424940"/>
            <a:ext cx="7620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1963400" y="2186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1963400" y="1424940"/>
            <a:ext cx="0" cy="6858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Plus 98"/>
          <p:cNvSpPr/>
          <p:nvPr/>
        </p:nvSpPr>
        <p:spPr>
          <a:xfrm>
            <a:off x="2541270" y="2312670"/>
            <a:ext cx="963930" cy="96393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Equal 99"/>
          <p:cNvSpPr/>
          <p:nvPr/>
        </p:nvSpPr>
        <p:spPr>
          <a:xfrm>
            <a:off x="5676900" y="2327910"/>
            <a:ext cx="838200" cy="8382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1" name="Rectangle 100"/>
          <p:cNvSpPr/>
          <p:nvPr/>
        </p:nvSpPr>
        <p:spPr>
          <a:xfrm>
            <a:off x="35052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40640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4622800" y="18097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181600" y="18097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p:cNvSpPr/>
          <p:nvPr/>
        </p:nvSpPr>
        <p:spPr>
          <a:xfrm>
            <a:off x="35052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p:cNvSpPr/>
          <p:nvPr/>
        </p:nvSpPr>
        <p:spPr>
          <a:xfrm>
            <a:off x="40640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Rectangle 106"/>
          <p:cNvSpPr/>
          <p:nvPr/>
        </p:nvSpPr>
        <p:spPr>
          <a:xfrm>
            <a:off x="4622800" y="2343150"/>
            <a:ext cx="457200" cy="4572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p:cNvSpPr/>
          <p:nvPr/>
        </p:nvSpPr>
        <p:spPr>
          <a:xfrm>
            <a:off x="5181600" y="23431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Rectangle 108"/>
          <p:cNvSpPr/>
          <p:nvPr/>
        </p:nvSpPr>
        <p:spPr>
          <a:xfrm>
            <a:off x="35052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ectangle 109"/>
          <p:cNvSpPr/>
          <p:nvPr/>
        </p:nvSpPr>
        <p:spPr>
          <a:xfrm>
            <a:off x="4064000" y="28765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Rectangle 110"/>
          <p:cNvSpPr/>
          <p:nvPr/>
        </p:nvSpPr>
        <p:spPr>
          <a:xfrm>
            <a:off x="46228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Rectangle 111"/>
          <p:cNvSpPr/>
          <p:nvPr/>
        </p:nvSpPr>
        <p:spPr>
          <a:xfrm>
            <a:off x="5181600" y="28765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p:cNvSpPr/>
          <p:nvPr/>
        </p:nvSpPr>
        <p:spPr>
          <a:xfrm>
            <a:off x="35052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40640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4622800" y="3409950"/>
            <a:ext cx="45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p:cNvSpPr/>
          <p:nvPr/>
        </p:nvSpPr>
        <p:spPr>
          <a:xfrm>
            <a:off x="5181600" y="3409950"/>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p:cNvCxnSpPr/>
          <p:nvPr/>
        </p:nvCxnSpPr>
        <p:spPr>
          <a:xfrm>
            <a:off x="37338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267200" y="3703320"/>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33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2672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876800" y="2550795"/>
            <a:ext cx="533400" cy="1143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4267200" y="31432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4267200" y="2609850"/>
            <a:ext cx="0" cy="4953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4851400" y="2000250"/>
            <a:ext cx="5080" cy="571500"/>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0" y="1129040"/>
            <a:ext cx="2753446" cy="523220"/>
          </a:xfrm>
          <a:prstGeom prst="rect">
            <a:avLst/>
          </a:prstGeom>
          <a:noFill/>
        </p:spPr>
        <p:txBody>
          <a:bodyPr wrap="none" rtlCol="0">
            <a:spAutoFit/>
          </a:bodyPr>
          <a:lstStyle/>
          <a:p>
            <a:r>
              <a:rPr lang="en-AU" sz="2800" dirty="0" smtClean="0"/>
              <a:t>Habitat suitability</a:t>
            </a:r>
            <a:endParaRPr lang="en-AU" sz="2800" dirty="0"/>
          </a:p>
        </p:txBody>
      </p:sp>
      <p:sp>
        <p:nvSpPr>
          <p:cNvPr id="126" name="TextBox 125"/>
          <p:cNvSpPr txBox="1"/>
          <p:nvPr/>
        </p:nvSpPr>
        <p:spPr>
          <a:xfrm>
            <a:off x="3813673" y="1129040"/>
            <a:ext cx="1596527" cy="523220"/>
          </a:xfrm>
          <a:prstGeom prst="rect">
            <a:avLst/>
          </a:prstGeom>
          <a:noFill/>
        </p:spPr>
        <p:txBody>
          <a:bodyPr wrap="none" rtlCol="0">
            <a:spAutoFit/>
          </a:bodyPr>
          <a:lstStyle/>
          <a:p>
            <a:r>
              <a:rPr lang="en-AU" sz="2800" dirty="0" smtClean="0"/>
              <a:t>Surrogate</a:t>
            </a:r>
            <a:endParaRPr lang="en-AU" sz="2800" dirty="0"/>
          </a:p>
        </p:txBody>
      </p:sp>
      <p:sp>
        <p:nvSpPr>
          <p:cNvPr id="127" name="TextBox 126"/>
          <p:cNvSpPr txBox="1"/>
          <p:nvPr/>
        </p:nvSpPr>
        <p:spPr>
          <a:xfrm>
            <a:off x="7010400" y="1129040"/>
            <a:ext cx="1390124" cy="523220"/>
          </a:xfrm>
          <a:prstGeom prst="rect">
            <a:avLst/>
          </a:prstGeom>
          <a:noFill/>
        </p:spPr>
        <p:txBody>
          <a:bodyPr wrap="none" rtlCol="0">
            <a:spAutoFit/>
          </a:bodyPr>
          <a:lstStyle/>
          <a:p>
            <a:r>
              <a:rPr lang="en-AU" sz="2800" dirty="0" smtClean="0"/>
              <a:t>Solution</a:t>
            </a:r>
            <a:endParaRPr lang="en-AU" sz="2800" dirty="0"/>
          </a:p>
        </p:txBody>
      </p:sp>
    </p:spTree>
    <p:extLst>
      <p:ext uri="{BB962C8B-B14F-4D97-AF65-F5344CB8AC3E}">
        <p14:creationId xmlns:p14="http://schemas.microsoft.com/office/powerpoint/2010/main" val="717551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Solution performance</a:t>
            </a:r>
            <a:endParaRPr lang="en-AU" dirty="0"/>
          </a:p>
        </p:txBody>
      </p:sp>
      <p:grpSp>
        <p:nvGrpSpPr>
          <p:cNvPr id="21" name="Group 20"/>
          <p:cNvGrpSpPr/>
          <p:nvPr/>
        </p:nvGrpSpPr>
        <p:grpSpPr>
          <a:xfrm>
            <a:off x="457200" y="1581150"/>
            <a:ext cx="2133600" cy="2057400"/>
            <a:chOff x="6680200" y="1756410"/>
            <a:chExt cx="2133600" cy="2057400"/>
          </a:xfrm>
        </p:grpSpPr>
        <p:sp>
          <p:nvSpPr>
            <p:cNvPr id="5" name="Rectangle 4"/>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p:cNvGrpSpPr/>
          <p:nvPr/>
        </p:nvGrpSpPr>
        <p:grpSpPr>
          <a:xfrm>
            <a:off x="6477000" y="1581150"/>
            <a:ext cx="2133600" cy="2057400"/>
            <a:chOff x="6680200" y="1756410"/>
            <a:chExt cx="2133600" cy="2057400"/>
          </a:xfrm>
        </p:grpSpPr>
        <p:sp>
          <p:nvSpPr>
            <p:cNvPr id="22" name="Rectangle 2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57" name="TextBox 56"/>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Tree>
    <p:extLst>
      <p:ext uri="{BB962C8B-B14F-4D97-AF65-F5344CB8AC3E}">
        <p14:creationId xmlns:p14="http://schemas.microsoft.com/office/powerpoint/2010/main" val="2479328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performance</a:t>
            </a:r>
          </a:p>
        </p:txBody>
      </p:sp>
      <p:grpSp>
        <p:nvGrpSpPr>
          <p:cNvPr id="39" name="Group 38"/>
          <p:cNvGrpSpPr/>
          <p:nvPr/>
        </p:nvGrpSpPr>
        <p:grpSpPr>
          <a:xfrm>
            <a:off x="3467100" y="1581150"/>
            <a:ext cx="2133600" cy="2057400"/>
            <a:chOff x="3505200" y="1756410"/>
            <a:chExt cx="2133600" cy="2057400"/>
          </a:xfrm>
        </p:grpSpPr>
        <p:sp>
          <p:nvSpPr>
            <p:cNvPr id="40" name="Rectangle 39"/>
            <p:cNvSpPr/>
            <p:nvPr/>
          </p:nvSpPr>
          <p:spPr>
            <a:xfrm>
              <a:off x="35052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40640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4622800" y="1756410"/>
              <a:ext cx="457200" cy="457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181600" y="17564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5052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40640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46228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5181600" y="22898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35052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40640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4622800" y="28232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5181600" y="28232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35052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40640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4622800" y="3356610"/>
              <a:ext cx="457200" cy="457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5181600" y="3356610"/>
              <a:ext cx="45720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9" name="TextBox 58"/>
          <p:cNvSpPr txBox="1"/>
          <p:nvPr/>
        </p:nvSpPr>
        <p:spPr>
          <a:xfrm>
            <a:off x="76200" y="3798153"/>
            <a:ext cx="2752997" cy="830997"/>
          </a:xfrm>
          <a:prstGeom prst="rect">
            <a:avLst/>
          </a:prstGeom>
          <a:noFill/>
        </p:spPr>
        <p:txBody>
          <a:bodyPr wrap="none" rtlCol="0">
            <a:spAutoFit/>
          </a:bodyPr>
          <a:lstStyle/>
          <a:p>
            <a:pPr algn="ctr"/>
            <a:r>
              <a:rPr lang="en-AU" sz="2400" dirty="0" smtClean="0"/>
              <a:t>Maximum 8 units of </a:t>
            </a:r>
          </a:p>
          <a:p>
            <a:pPr algn="ctr"/>
            <a:r>
              <a:rPr lang="en-AU" sz="2400" dirty="0" smtClean="0"/>
              <a:t>connected habitat</a:t>
            </a:r>
            <a:endParaRPr lang="en-AU" sz="2400" dirty="0"/>
          </a:p>
        </p:txBody>
      </p:sp>
      <p:sp>
        <p:nvSpPr>
          <p:cNvPr id="60" name="TextBox 59"/>
          <p:cNvSpPr txBox="1"/>
          <p:nvPr/>
        </p:nvSpPr>
        <p:spPr>
          <a:xfrm>
            <a:off x="6159818" y="3714750"/>
            <a:ext cx="2752997" cy="830997"/>
          </a:xfrm>
          <a:prstGeom prst="rect">
            <a:avLst/>
          </a:prstGeom>
          <a:noFill/>
        </p:spPr>
        <p:txBody>
          <a:bodyPr wrap="none" rtlCol="0">
            <a:spAutoFit/>
          </a:bodyPr>
          <a:lstStyle/>
          <a:p>
            <a:pPr algn="ctr"/>
            <a:r>
              <a:rPr lang="en-AU" sz="2400" dirty="0" smtClean="0"/>
              <a:t>Maximum 5 units of </a:t>
            </a:r>
          </a:p>
          <a:p>
            <a:pPr algn="ctr"/>
            <a:r>
              <a:rPr lang="en-AU" sz="2400" dirty="0" smtClean="0"/>
              <a:t>connected habitat</a:t>
            </a:r>
            <a:endParaRPr lang="en-AU" sz="2400" dirty="0"/>
          </a:p>
        </p:txBody>
      </p:sp>
      <p:grpSp>
        <p:nvGrpSpPr>
          <p:cNvPr id="61" name="Group 60"/>
          <p:cNvGrpSpPr/>
          <p:nvPr/>
        </p:nvGrpSpPr>
        <p:grpSpPr>
          <a:xfrm>
            <a:off x="457200" y="1581150"/>
            <a:ext cx="2133600" cy="2057400"/>
            <a:chOff x="6680200" y="1756410"/>
            <a:chExt cx="2133600" cy="2057400"/>
          </a:xfrm>
        </p:grpSpPr>
        <p:sp>
          <p:nvSpPr>
            <p:cNvPr id="62" name="Rectangle 61"/>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ectangle 69"/>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p:cNvSpPr/>
            <p:nvPr/>
          </p:nvSpPr>
          <p:spPr>
            <a:xfrm>
              <a:off x="72390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p:cNvSpPr/>
            <p:nvPr/>
          </p:nvSpPr>
          <p:spPr>
            <a:xfrm>
              <a:off x="77978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8" name="Group 77"/>
          <p:cNvGrpSpPr/>
          <p:nvPr/>
        </p:nvGrpSpPr>
        <p:grpSpPr>
          <a:xfrm>
            <a:off x="6477000" y="1581150"/>
            <a:ext cx="2133600" cy="2057400"/>
            <a:chOff x="6680200" y="1756410"/>
            <a:chExt cx="2133600" cy="2057400"/>
          </a:xfrm>
        </p:grpSpPr>
        <p:sp>
          <p:nvSpPr>
            <p:cNvPr id="79" name="Rectangle 78"/>
            <p:cNvSpPr/>
            <p:nvPr/>
          </p:nvSpPr>
          <p:spPr>
            <a:xfrm>
              <a:off x="66802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p:cNvSpPr/>
            <p:nvPr/>
          </p:nvSpPr>
          <p:spPr>
            <a:xfrm>
              <a:off x="72390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p:cNvSpPr/>
            <p:nvPr/>
          </p:nvSpPr>
          <p:spPr>
            <a:xfrm>
              <a:off x="7797800" y="17564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p:cNvSpPr/>
            <p:nvPr/>
          </p:nvSpPr>
          <p:spPr>
            <a:xfrm>
              <a:off x="8356600" y="17564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p:cNvSpPr/>
            <p:nvPr/>
          </p:nvSpPr>
          <p:spPr>
            <a:xfrm>
              <a:off x="66802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72390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p:cNvSpPr/>
            <p:nvPr/>
          </p:nvSpPr>
          <p:spPr>
            <a:xfrm>
              <a:off x="77978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8356600" y="22898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p:cNvSpPr/>
            <p:nvPr/>
          </p:nvSpPr>
          <p:spPr>
            <a:xfrm>
              <a:off x="66802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7239000" y="28232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77978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8356600" y="28232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66802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p:cNvSpPr/>
            <p:nvPr/>
          </p:nvSpPr>
          <p:spPr>
            <a:xfrm>
              <a:off x="72390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p:cNvSpPr/>
            <p:nvPr/>
          </p:nvSpPr>
          <p:spPr>
            <a:xfrm>
              <a:off x="7797800" y="3356610"/>
              <a:ext cx="457200" cy="457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8356600" y="3356610"/>
              <a:ext cx="4572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p:cNvSpPr txBox="1"/>
          <p:nvPr/>
        </p:nvSpPr>
        <p:spPr>
          <a:xfrm>
            <a:off x="76200" y="1053584"/>
            <a:ext cx="3070008" cy="461665"/>
          </a:xfrm>
          <a:prstGeom prst="rect">
            <a:avLst/>
          </a:prstGeom>
          <a:noFill/>
        </p:spPr>
        <p:txBody>
          <a:bodyPr wrap="none" rtlCol="0">
            <a:spAutoFit/>
          </a:bodyPr>
          <a:lstStyle/>
          <a:p>
            <a:r>
              <a:rPr lang="en-AU" sz="2400" dirty="0" smtClean="0"/>
              <a:t>Genetic-based solution</a:t>
            </a:r>
            <a:endParaRPr lang="en-AU" sz="2400" dirty="0"/>
          </a:p>
        </p:txBody>
      </p:sp>
      <p:sp>
        <p:nvSpPr>
          <p:cNvPr id="96" name="TextBox 95"/>
          <p:cNvSpPr txBox="1"/>
          <p:nvPr/>
        </p:nvSpPr>
        <p:spPr>
          <a:xfrm>
            <a:off x="5867400" y="1053584"/>
            <a:ext cx="3316101" cy="461665"/>
          </a:xfrm>
          <a:prstGeom prst="rect">
            <a:avLst/>
          </a:prstGeom>
          <a:noFill/>
        </p:spPr>
        <p:txBody>
          <a:bodyPr wrap="none" rtlCol="0">
            <a:spAutoFit/>
          </a:bodyPr>
          <a:lstStyle/>
          <a:p>
            <a:r>
              <a:rPr lang="en-AU" sz="2400" dirty="0" smtClean="0"/>
              <a:t>Surrogate-based solution</a:t>
            </a:r>
            <a:endParaRPr lang="en-AU" sz="2400" dirty="0"/>
          </a:p>
        </p:txBody>
      </p:sp>
      <p:sp>
        <p:nvSpPr>
          <p:cNvPr id="4" name="Multiply 3"/>
          <p:cNvSpPr/>
          <p:nvPr/>
        </p:nvSpPr>
        <p:spPr>
          <a:xfrm>
            <a:off x="7010400" y="2647950"/>
            <a:ext cx="457200" cy="4572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TextBox 96"/>
          <p:cNvSpPr txBox="1"/>
          <p:nvPr/>
        </p:nvSpPr>
        <p:spPr>
          <a:xfrm>
            <a:off x="3274870" y="1047750"/>
            <a:ext cx="2516330" cy="461665"/>
          </a:xfrm>
          <a:prstGeom prst="rect">
            <a:avLst/>
          </a:prstGeom>
          <a:noFill/>
        </p:spPr>
        <p:txBody>
          <a:bodyPr wrap="none" rtlCol="0">
            <a:spAutoFit/>
          </a:bodyPr>
          <a:lstStyle/>
          <a:p>
            <a:r>
              <a:rPr lang="en-AU" sz="2400" dirty="0" smtClean="0"/>
              <a:t>Dispersible habitat</a:t>
            </a:r>
            <a:endParaRPr lang="en-AU" sz="2400" dirty="0"/>
          </a:p>
        </p:txBody>
      </p:sp>
    </p:spTree>
    <p:extLst>
      <p:ext uri="{BB962C8B-B14F-4D97-AF65-F5344CB8AC3E}">
        <p14:creationId xmlns:p14="http://schemas.microsoft.com/office/powerpoint/2010/main" val="2967966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Data</a:t>
            </a:r>
            <a:endParaRPr lang="en-AU" dirty="0"/>
          </a:p>
        </p:txBody>
      </p:sp>
      <p:sp>
        <p:nvSpPr>
          <p:cNvPr id="3" name="Content Placeholder 2"/>
          <p:cNvSpPr>
            <a:spLocks noGrp="1"/>
          </p:cNvSpPr>
          <p:nvPr>
            <p:ph idx="1"/>
          </p:nvPr>
        </p:nvSpPr>
        <p:spPr/>
        <p:txBody>
          <a:bodyPr/>
          <a:lstStyle/>
          <a:p>
            <a:r>
              <a:rPr lang="en-AU" dirty="0" smtClean="0"/>
              <a:t>12 gravity and animal-assisted dispersing species</a:t>
            </a:r>
            <a:endParaRPr lang="en-AU" dirty="0"/>
          </a:p>
        </p:txBody>
      </p:sp>
    </p:spTree>
    <p:extLst>
      <p:ext uri="{BB962C8B-B14F-4D97-AF65-F5344CB8AC3E}">
        <p14:creationId xmlns:p14="http://schemas.microsoft.com/office/powerpoint/2010/main" val="1884275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Calibration</a:t>
            </a:r>
            <a:endParaRPr lang="en-AU" dirty="0"/>
          </a:p>
        </p:txBody>
      </p:sp>
    </p:spTree>
    <p:extLst>
      <p:ext uri="{BB962C8B-B14F-4D97-AF65-F5344CB8AC3E}">
        <p14:creationId xmlns:p14="http://schemas.microsoft.com/office/powerpoint/2010/main" val="2842997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Effective for some species?</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586803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Habitat as a surrogate for gene flow </a:t>
            </a:r>
            <a:endParaRPr lang="en-AU" dirty="0"/>
          </a:p>
        </p:txBody>
      </p:sp>
      <p:sp>
        <p:nvSpPr>
          <p:cNvPr id="3" name="Content Placeholder 2"/>
          <p:cNvSpPr>
            <a:spLocks noGrp="1"/>
          </p:cNvSpPr>
          <p:nvPr>
            <p:ph idx="1"/>
          </p:nvPr>
        </p:nvSpPr>
        <p:spPr>
          <a:xfrm>
            <a:off x="457200" y="1200151"/>
            <a:ext cx="5181600" cy="3690504"/>
          </a:xfrm>
        </p:spPr>
        <p:txBody>
          <a:bodyPr>
            <a:normAutofit fontScale="92500" lnSpcReduction="20000"/>
          </a:bodyPr>
          <a:lstStyle/>
          <a:p>
            <a:r>
              <a:rPr lang="en-AU" dirty="0" smtClean="0"/>
              <a:t>Might work for some species</a:t>
            </a:r>
          </a:p>
          <a:p>
            <a:endParaRPr lang="en-AU" dirty="0"/>
          </a:p>
          <a:p>
            <a:r>
              <a:rPr lang="en-AU" dirty="0" smtClean="0"/>
              <a:t>Complicated by dispersal mechanisms</a:t>
            </a:r>
          </a:p>
          <a:p>
            <a:endParaRPr lang="en-AU" dirty="0" smtClean="0"/>
          </a:p>
          <a:p>
            <a:r>
              <a:rPr lang="en-AU" dirty="0" smtClean="0"/>
              <a:t>Incorporate species-specific connectivity into prioritizations</a:t>
            </a:r>
            <a:endParaRPr lang="en-AU" dirty="0"/>
          </a:p>
        </p:txBody>
      </p:sp>
    </p:spTree>
    <p:extLst>
      <p:ext uri="{BB962C8B-B14F-4D97-AF65-F5344CB8AC3E}">
        <p14:creationId xmlns:p14="http://schemas.microsoft.com/office/powerpoint/2010/main" val="26956829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Reserve Selection</a:t>
            </a:r>
            <a:endParaRPr lang="en-AU" dirty="0"/>
          </a:p>
        </p:txBody>
      </p:sp>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6" name="Oval 5"/>
          <p:cNvSpPr/>
          <p:nvPr/>
        </p:nvSpPr>
        <p:spPr>
          <a:xfrm>
            <a:off x="3747929" y="3038122"/>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1395243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6" name="Oval 5"/>
          <p:cNvSpPr/>
          <p:nvPr/>
        </p:nvSpPr>
        <p:spPr>
          <a:xfrm>
            <a:off x="3747929" y="3038122"/>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Reserve Selection</a:t>
            </a:r>
            <a:endParaRPr lang="en-AU" dirty="0"/>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6" name="Oval 5"/>
          <p:cNvSpPr/>
          <p:nvPr/>
        </p:nvSpPr>
        <p:spPr>
          <a:xfrm>
            <a:off x="3747926" y="3038121"/>
            <a:ext cx="1627815" cy="1117586"/>
          </a:xfrm>
          <a:prstGeom prst="ellipse">
            <a:avLst/>
          </a:prstGeom>
          <a:solidFill>
            <a:srgbClr val="00206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Tree>
    <p:extLst>
      <p:ext uri="{BB962C8B-B14F-4D97-AF65-F5344CB8AC3E}">
        <p14:creationId xmlns:p14="http://schemas.microsoft.com/office/powerpoint/2010/main" val="2889939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3132</TotalTime>
  <Words>695</Words>
  <Application>Microsoft Office PowerPoint</Application>
  <PresentationFormat>On-screen Show (16:9)</PresentationFormat>
  <Paragraphs>201</Paragraphs>
  <Slides>56</Slides>
  <Notes>6</Notes>
  <HiddenSlides>10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Conserving evolutionary processes</vt:lpstr>
      <vt:lpstr>Acknowledgements</vt:lpstr>
      <vt:lpstr>Global biodiversity crisis</vt:lpstr>
      <vt:lpstr>Protected areas</vt:lpstr>
      <vt:lpstr>Protected areas</vt:lpstr>
      <vt:lpstr>Reserve Selection</vt:lpstr>
      <vt:lpstr>Reserve Selection</vt:lpstr>
      <vt:lpstr>Reserve Selection</vt:lpstr>
      <vt:lpstr>Reserve Selection</vt:lpstr>
      <vt:lpstr>PowerPoint Presentation</vt:lpstr>
      <vt:lpstr>Reserve selection</vt:lpstr>
      <vt:lpstr>Evolutionary processes</vt:lpstr>
      <vt:lpstr>Evolutionary processes</vt:lpstr>
      <vt:lpstr>Evolutionary processes</vt:lpstr>
      <vt:lpstr>Evolutionary processes</vt:lpstr>
      <vt:lpstr>raptr: representative and adequate prioritization toolkit in  r</vt:lpstr>
      <vt:lpstr>Sampling a continuous space</vt:lpstr>
      <vt:lpstr>Sampling a continuous space</vt:lpstr>
      <vt:lpstr>Sampling a continuous space</vt:lpstr>
      <vt:lpstr>Case study</vt:lpstr>
      <vt:lpstr>Case study</vt:lpstr>
      <vt:lpstr>Case study</vt:lpstr>
      <vt:lpstr>General reserve selection problem</vt:lpstr>
      <vt:lpstr>Environmental and geographic variables are effective surrogates for conservation planning</vt:lpstr>
      <vt:lpstr>27 plant species</vt:lpstr>
      <vt:lpstr>PowerPoint Presentation</vt:lpstr>
      <vt:lpstr>PowerPoint Presentation</vt:lpstr>
      <vt:lpstr>PowerPoint Presentation</vt:lpstr>
      <vt:lpstr>What is the relationship?</vt:lpstr>
      <vt:lpstr>What is the relationship?</vt:lpstr>
      <vt:lpstr>PowerPoint Presentation</vt:lpstr>
      <vt:lpstr>PowerPoint Presentation</vt:lpstr>
      <vt:lpstr>PowerPoint Presentation</vt:lpstr>
      <vt:lpstr>Surrogate performance</vt:lpstr>
      <vt:lpstr>Global conservation of realized niches</vt:lpstr>
      <vt:lpstr>Niche representation metrics</vt:lpstr>
      <vt:lpstr>Niche representation metrics</vt:lpstr>
      <vt:lpstr>Niche representation metrics</vt:lpstr>
      <vt:lpstr>Global niche representation</vt:lpstr>
      <vt:lpstr>PowerPoint Presentation</vt:lpstr>
      <vt:lpstr>Species missing from protected areas</vt:lpstr>
      <vt:lpstr>Niche variation benefit</vt:lpstr>
      <vt:lpstr>Niche volume benefit</vt:lpstr>
      <vt:lpstr>Global conservation of niches</vt:lpstr>
      <vt:lpstr>Take home messages</vt:lpstr>
      <vt:lpstr>PowerPoint Presentation</vt:lpstr>
      <vt:lpstr>Is habitat suitability an effective surrogate for gene flow in conservation planning?</vt:lpstr>
      <vt:lpstr>Landscape resistance</vt:lpstr>
      <vt:lpstr>Reserve selection</vt:lpstr>
      <vt:lpstr>Reserve selection</vt:lpstr>
      <vt:lpstr>Solution performance</vt:lpstr>
      <vt:lpstr>Solution performance</vt:lpstr>
      <vt:lpstr>Data</vt:lpstr>
      <vt:lpstr>Calibration</vt:lpstr>
      <vt:lpstr>Effective for some species?</vt:lpstr>
      <vt:lpstr>Habitat as a surrogate for gene flow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85</cp:revision>
  <dcterms:created xsi:type="dcterms:W3CDTF">2006-08-16T00:00:00Z</dcterms:created>
  <dcterms:modified xsi:type="dcterms:W3CDTF">2017-06-30T02:35:25Z</dcterms:modified>
</cp:coreProperties>
</file>